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335" r:id="rId3"/>
    <p:sldId id="257" r:id="rId4"/>
    <p:sldId id="258" r:id="rId5"/>
    <p:sldId id="336" r:id="rId6"/>
    <p:sldId id="337" r:id="rId7"/>
    <p:sldId id="261" r:id="rId8"/>
    <p:sldId id="338" r:id="rId9"/>
    <p:sldId id="339" r:id="rId10"/>
    <p:sldId id="264" r:id="rId11"/>
    <p:sldId id="340" r:id="rId12"/>
    <p:sldId id="265" r:id="rId13"/>
    <p:sldId id="266" r:id="rId14"/>
    <p:sldId id="298" r:id="rId15"/>
    <p:sldId id="303" r:id="rId16"/>
    <p:sldId id="304" r:id="rId17"/>
    <p:sldId id="305" r:id="rId18"/>
    <p:sldId id="316" r:id="rId19"/>
    <p:sldId id="319" r:id="rId20"/>
    <p:sldId id="320" r:id="rId21"/>
    <p:sldId id="342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0B1E0-9653-427F-B6D4-AB6E643D6464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CEADD-F067-4A41-9E5F-B59158784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47B893-57C5-455B-ADB8-12B0BECDBC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71480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smtClean="0"/>
              <a:t>Лекция </a:t>
            </a:r>
            <a:r>
              <a:rPr lang="ru-RU" sz="4800" smtClean="0"/>
              <a:t> </a:t>
            </a:r>
            <a:endParaRPr lang="ru-RU" sz="4800" dirty="0" smtClean="0"/>
          </a:p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Истоки индустриальной цивилизации: страны Западной Европы в </a:t>
            </a:r>
          </a:p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XVI-XVIII вв.</a:t>
            </a:r>
            <a:endParaRPr lang="ru-RU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4437112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Преподаватель: </a:t>
            </a:r>
            <a:r>
              <a:rPr lang="ru-RU" sz="2400" b="1" dirty="0" smtClean="0"/>
              <a:t>Филиппова Евгения Сергеевна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640763" cy="4667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Реформация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за духовное обновление общества, переосмысление христианских догматов,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нового религиозного направления в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христинстве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протестантизма</a:t>
            </a:r>
            <a:endParaRPr lang="ru-RU" sz="2400" b="1" u="sng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08800717"/>
              </p:ext>
            </p:extLst>
          </p:nvPr>
        </p:nvGraphicFramePr>
        <p:xfrm>
          <a:off x="0" y="1428736"/>
          <a:ext cx="9191676" cy="574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48"/>
                <a:gridCol w="490542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Лютеранство (Мартин Лютер)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1517 г. «95 тезисов против индульгенций»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Кальвинизм (Жан Кальвин)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Отвергается культ католической церкви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Отвергается католическая церковная организация и главенство пап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Человек спасается лишь своей волей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Выборность пасторов и проповедников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9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Абсолютный авторитет Библии,</a:t>
                      </a:r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огослужение на национальном языке</a:t>
                      </a:r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(перевод Библии на немецкий язык М. Лютером)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Отвергается авторитет Священного предания. Абсолютное превосходство Священного писания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4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Отвергаются посты, посещение святых мест, принятие таинств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Учение о божественном предопределении (преуспевание в делах как признак спасения)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4752"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Церковь должна отказаться от роскоши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Признается только крещение и причастие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76672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Контрреформация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Борьба с «протестантской ересью»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00808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b="1" dirty="0" smtClean="0"/>
              <a:t>1542 г. – реорганизация инквизиции;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/>
              <a:t>«Индекс запрещенных книг», церковная цензура;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/>
              <a:t>1540 г. – Орден иезуитов – защита и распространение католицизма;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/>
              <a:t>1545 – 1563 гг. – </a:t>
            </a:r>
            <a:r>
              <a:rPr lang="ru-RU" sz="2800" b="1" dirty="0" err="1" smtClean="0"/>
              <a:t>Тридентский</a:t>
            </a:r>
            <a:r>
              <a:rPr lang="ru-RU" sz="2800" b="1" dirty="0" smtClean="0"/>
              <a:t> собор – укрепление католической </a:t>
            </a:r>
            <a:r>
              <a:rPr lang="ru-RU" sz="2800" b="1" dirty="0" err="1" smtClean="0"/>
              <a:t>церки</a:t>
            </a:r>
            <a:endParaRPr lang="ru-RU" sz="2800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635896" y="4221088"/>
            <a:ext cx="844672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39752" y="558924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Религиозные войны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76456" cy="922114"/>
          </a:xfrm>
        </p:spPr>
        <p:txBody>
          <a:bodyPr>
            <a:normAutofit fontScale="90000"/>
          </a:bodyPr>
          <a:lstStyle/>
          <a:p>
            <a:pPr marL="838200" indent="-838200" algn="ctr" fontAlgn="auto">
              <a:spcAft>
                <a:spcPts val="0"/>
              </a:spcAft>
              <a:defRPr/>
            </a:pP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Социально-экономическое развитие Европы в </a:t>
            </a:r>
            <a:r>
              <a:rPr lang="en-US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веке.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5536" y="908720"/>
            <a:ext cx="77768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Экономический подъем сменяется стагнацией;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Демографический рост тормозят  войны, неурожаи и эпидемии 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Рост городов;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Сочетание новых и традиционных черт;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Прогресс в ремеслах: ткацкий станок, оружейное дело – огнестрельное оружие;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Новые производства: книгопечатание, бумага, стекло, новые ткани;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Развитие торговли;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Зарождение </a:t>
            </a:r>
            <a:r>
              <a:rPr lang="ru-RU" b="1" dirty="0" smtClean="0">
                <a:solidFill>
                  <a:srgbClr val="FF0000"/>
                </a:solidFill>
              </a:rPr>
              <a:t>капитализма</a:t>
            </a:r>
            <a:r>
              <a:rPr lang="ru-RU" dirty="0" smtClean="0"/>
              <a:t> и разложение </a:t>
            </a:r>
            <a:r>
              <a:rPr lang="ru-RU" b="1" dirty="0" smtClean="0">
                <a:solidFill>
                  <a:srgbClr val="FF0000"/>
                </a:solidFill>
              </a:rPr>
              <a:t>феодализма</a:t>
            </a:r>
            <a:r>
              <a:rPr lang="ru-RU" dirty="0" smtClean="0"/>
              <a:t> – появление </a:t>
            </a:r>
            <a:r>
              <a:rPr lang="ru-RU" b="1" dirty="0" smtClean="0">
                <a:solidFill>
                  <a:srgbClr val="FF0000"/>
                </a:solidFill>
              </a:rPr>
              <a:t>мануфактуры</a:t>
            </a:r>
            <a:r>
              <a:rPr lang="ru-RU" dirty="0" smtClean="0"/>
              <a:t> – предприятие основанное на разделении труда;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Политика протекционизма – создание благоприятных условий для национальных экономик правительством;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Появление и обогащение </a:t>
            </a:r>
            <a:r>
              <a:rPr lang="ru-RU" b="1" dirty="0" smtClean="0">
                <a:solidFill>
                  <a:srgbClr val="FF0000"/>
                </a:solidFill>
              </a:rPr>
              <a:t>буржуазии</a:t>
            </a:r>
            <a:r>
              <a:rPr lang="ru-RU" dirty="0" smtClean="0"/>
              <a:t> (сословие собственников, предпринимателей);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Изменения в социальной структуре общества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5536" y="5157192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Феодализм</a:t>
            </a:r>
            <a:r>
              <a:rPr lang="ru-RU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система правоотношений, при котором главным экономическим ресурсом является земля. 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Капитализм 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— экономическая система производства и распределения, основанная на частной собственности, юридическом равенстве и свободе предпринимательства.</a:t>
            </a:r>
            <a:endParaRPr lang="ru-RU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151490" cy="2204864"/>
          </a:xfrm>
        </p:spPr>
        <p:txBody>
          <a:bodyPr>
            <a:normAutofit fontScale="90000"/>
          </a:bodyPr>
          <a:lstStyle/>
          <a:p>
            <a:pPr marL="838200" indent="-838200" algn="ctr" fontAlgn="auto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Абсолютизм в Европе - </a:t>
            </a:r>
            <a:br>
              <a:rPr lang="ru-RU" altLang="ru-RU" sz="36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централизованного государства, при котором монарх правит, опираясь на дворянство, имеет неограниченную власть, а сословно-представительские органы (парламенты) утрачивают свое значение</a:t>
            </a:r>
          </a:p>
        </p:txBody>
      </p:sp>
      <p:sp>
        <p:nvSpPr>
          <p:cNvPr id="10247" name="WordArt 9"/>
          <p:cNvSpPr>
            <a:spLocks noChangeArrowheads="1" noChangeShapeType="1" noTextEdit="1"/>
          </p:cNvSpPr>
          <p:nvPr/>
        </p:nvSpPr>
        <p:spPr bwMode="auto">
          <a:xfrm>
            <a:off x="395288" y="3144838"/>
            <a:ext cx="20161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49" name="WordArt 11"/>
          <p:cNvSpPr>
            <a:spLocks noChangeArrowheads="1" noChangeShapeType="1" noTextEdit="1"/>
          </p:cNvSpPr>
          <p:nvPr/>
        </p:nvSpPr>
        <p:spPr bwMode="auto">
          <a:xfrm>
            <a:off x="7019925" y="3214688"/>
            <a:ext cx="13684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2852936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Особенности: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Идейное обоснование – теория божественной природы королевской власти. Церковь подчинена государству;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Стремление к гегемонии в Европе.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472514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 smtClean="0">
                <a:solidFill>
                  <a:srgbClr val="FF0000"/>
                </a:solidFill>
              </a:rPr>
              <a:t>Пик абсолютизма: </a:t>
            </a:r>
            <a:r>
              <a:rPr lang="ru-RU" b="1" dirty="0" smtClean="0"/>
              <a:t>Испания при Филиппе </a:t>
            </a:r>
            <a:r>
              <a:rPr lang="en-US" b="1" dirty="0" smtClean="0"/>
              <a:t> II</a:t>
            </a:r>
            <a:r>
              <a:rPr lang="ru-RU" b="1" dirty="0" smtClean="0"/>
              <a:t> (1556 – 1598 гг.), Англия при Елизавете </a:t>
            </a:r>
            <a:r>
              <a:rPr lang="en-US" b="1" dirty="0" smtClean="0"/>
              <a:t>I</a:t>
            </a:r>
            <a:r>
              <a:rPr lang="ru-RU" b="1" dirty="0" smtClean="0"/>
              <a:t> (1558 – 1603 гг.), Людовик</a:t>
            </a:r>
            <a:r>
              <a:rPr lang="en-US" b="1" dirty="0" smtClean="0"/>
              <a:t> XIV</a:t>
            </a:r>
            <a:r>
              <a:rPr lang="ru-RU" b="1" dirty="0" smtClean="0"/>
              <a:t> (1661 – 1715 гг.)</a:t>
            </a:r>
            <a:endParaRPr lang="ru-RU" b="1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4499992" y="53012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619672" y="609329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Одна из причин буржуазных революций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003300"/>
                </a:solidFill>
              </a:rPr>
              <a:t>Английская</a:t>
            </a:r>
            <a:br>
              <a:rPr lang="ru-RU" sz="3200" b="1" i="1" dirty="0">
                <a:solidFill>
                  <a:srgbClr val="003300"/>
                </a:solidFill>
              </a:rPr>
            </a:br>
            <a:r>
              <a:rPr lang="ru-RU" sz="3200" b="1" i="1" dirty="0">
                <a:solidFill>
                  <a:srgbClr val="003300"/>
                </a:solidFill>
              </a:rPr>
              <a:t>буржуазная</a:t>
            </a:r>
            <a:br>
              <a:rPr lang="ru-RU" sz="3200" b="1" i="1" dirty="0">
                <a:solidFill>
                  <a:srgbClr val="003300"/>
                </a:solidFill>
              </a:rPr>
            </a:br>
            <a:r>
              <a:rPr lang="ru-RU" sz="3200" b="1" i="1" dirty="0">
                <a:solidFill>
                  <a:srgbClr val="003300"/>
                </a:solidFill>
              </a:rPr>
              <a:t>революция</a:t>
            </a:r>
            <a:r>
              <a:rPr lang="en-US" sz="3200" b="1" i="1" dirty="0">
                <a:solidFill>
                  <a:srgbClr val="003300"/>
                </a:solidFill>
              </a:rPr>
              <a:t/>
            </a:r>
            <a:br>
              <a:rPr lang="en-US" sz="3200" b="1" i="1" dirty="0">
                <a:solidFill>
                  <a:srgbClr val="003300"/>
                </a:solidFill>
              </a:rPr>
            </a:br>
            <a:r>
              <a:rPr lang="en-US" sz="3200" b="1" i="1" dirty="0">
                <a:solidFill>
                  <a:srgbClr val="800000"/>
                </a:solidFill>
              </a:rPr>
              <a:t>1640-1660</a:t>
            </a:r>
            <a:r>
              <a:rPr lang="ru-RU" sz="3200" b="1" i="1" dirty="0">
                <a:solidFill>
                  <a:srgbClr val="800000"/>
                </a:solidFill>
              </a:rPr>
              <a:t> гг.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560" y="3068960"/>
            <a:ext cx="7848872" cy="2667000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i="1" u="sng" dirty="0" smtClean="0">
                <a:solidFill>
                  <a:srgbClr val="800000"/>
                </a:solidFill>
              </a:rPr>
              <a:t>Революция</a:t>
            </a:r>
            <a:r>
              <a:rPr lang="ru-RU" sz="4000" b="1" i="1" dirty="0" smtClean="0"/>
              <a:t> </a:t>
            </a:r>
            <a:r>
              <a:rPr lang="ru-RU" sz="2800" b="1" i="1" dirty="0" smtClean="0">
                <a:solidFill>
                  <a:schemeClr val="tx1"/>
                </a:solidFill>
              </a:rPr>
              <a:t>– это переворот, насильственное свержение старого и установление нового общественного  и политического строя.</a:t>
            </a:r>
          </a:p>
          <a:p>
            <a:r>
              <a:rPr lang="ru-RU" sz="3300" b="1" i="1" dirty="0" smtClean="0">
                <a:solidFill>
                  <a:srgbClr val="800000"/>
                </a:solidFill>
              </a:rPr>
              <a:t> </a:t>
            </a:r>
            <a:r>
              <a:rPr lang="ru-RU" sz="3300" b="1" i="1" u="sng" dirty="0" smtClean="0">
                <a:solidFill>
                  <a:srgbClr val="800000"/>
                </a:solidFill>
              </a:rPr>
              <a:t>Буржуазная революция</a:t>
            </a:r>
            <a:r>
              <a:rPr lang="ru-RU" sz="3300" b="1" i="1" dirty="0" smtClean="0"/>
              <a:t> </a:t>
            </a:r>
            <a:r>
              <a:rPr lang="ru-RU" sz="2800" b="1" i="1" dirty="0" smtClean="0">
                <a:solidFill>
                  <a:schemeClr val="tx1"/>
                </a:solidFill>
              </a:rPr>
              <a:t>– это переворот, ведущий к замене феодального строя буржуазным, т.е. капиталистическим</a:t>
            </a:r>
            <a:endParaRPr lang="ru-RU" sz="2800" b="1" i="1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29704" name="Picture 8" descr="James_I_of_England_by_Daniel_Myte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33400"/>
            <a:ext cx="1344613" cy="1905000"/>
          </a:xfrm>
          <a:prstGeom prst="rect">
            <a:avLst/>
          </a:prstGeom>
          <a:noFill/>
        </p:spPr>
      </p:pic>
      <p:pic>
        <p:nvPicPr>
          <p:cNvPr id="29705" name="Picture 9" descr="0_3d8e1_749aa13f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33400"/>
            <a:ext cx="1524000" cy="195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5" name="Rectangle 19"/>
          <p:cNvSpPr>
            <a:spLocks noGrp="1" noChangeArrowheads="1"/>
          </p:cNvSpPr>
          <p:nvPr>
            <p:ph type="title"/>
          </p:nvPr>
        </p:nvSpPr>
        <p:spPr>
          <a:xfrm flipV="1">
            <a:off x="457200" y="-381000"/>
            <a:ext cx="8229600" cy="76200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graphicFrame>
        <p:nvGraphicFramePr>
          <p:cNvPr id="70737" name="Group 81"/>
          <p:cNvGraphicFramePr>
            <a:graphicFrameLocks noGrp="1"/>
          </p:cNvGraphicFramePr>
          <p:nvPr>
            <p:ph idx="1"/>
          </p:nvPr>
        </p:nvGraphicFramePr>
        <p:xfrm>
          <a:off x="304800" y="304800"/>
          <a:ext cx="8610600" cy="6480048"/>
        </p:xfrm>
        <a:graphic>
          <a:graphicData uri="http://schemas.openxmlformats.org/drawingml/2006/table">
            <a:tbl>
              <a:tblPr/>
              <a:tblGrid>
                <a:gridCol w="2870200"/>
                <a:gridCol w="2974975"/>
                <a:gridCol w="2765425"/>
              </a:tblGrid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Экономика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Политика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Религия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Англия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одна из самых развитых экономически стран, благодаря аграрному перевороту и развитию мануфактур;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Многочисленные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поборы с населения;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Взимались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феодальные платежи;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Буржуазия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недовольна политикой монархи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Рост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возмущения парламента политикой абсолютизма (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расточительность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двора,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коррумпированность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чиновников).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1628г.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роспуск парламента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Карлом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1629-1640гг</a:t>
                      </a:r>
                      <a:r>
                        <a:rPr kumimoji="0" lang="ru-RU" sz="20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единоличное правление Карла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Распространение в Англии </a:t>
                      </a:r>
                      <a:r>
                        <a:rPr kumimoji="0" lang="ru-RU" sz="1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пуританства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Появление двух течений в пуританстве: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а)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пресвитериане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хотели избавиться от священников и епископов и выбирать пресвитеров-старейшин;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б) </a:t>
                      </a:r>
                      <a:r>
                        <a:rPr kumimoji="0" lang="ru-RU" sz="1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индепенденты 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 хотели полной самостоятельности общин и невмешательства государства в их дела.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Гонения на пуритан при Карле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i="1">
                <a:solidFill>
                  <a:srgbClr val="800000"/>
                </a:solidFill>
                <a:latin typeface="Times New Roman" pitchFamily="18" charset="0"/>
              </a:rPr>
              <a:t>Причины революции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5334000"/>
          </a:xfrm>
        </p:spPr>
        <p:txBody>
          <a:bodyPr/>
          <a:lstStyle/>
          <a:p>
            <a:r>
              <a:rPr lang="ru-RU" b="1" i="1">
                <a:latin typeface="Times New Roman" pitchFamily="18" charset="0"/>
              </a:rPr>
              <a:t>Противоречия между нарождающимся капиталистическим и старым феодальным укладом;</a:t>
            </a:r>
          </a:p>
          <a:p>
            <a:r>
              <a:rPr lang="ru-RU" b="1" i="1">
                <a:latin typeface="Times New Roman" pitchFamily="18" charset="0"/>
              </a:rPr>
              <a:t>Недовольство политикой Стюартов, обострение отношений и открытый разрыв между Парламентом и королем в правление Карла </a:t>
            </a:r>
            <a:r>
              <a:rPr lang="en-US" b="1" i="1">
                <a:latin typeface="Times New Roman" pitchFamily="18" charset="0"/>
              </a:rPr>
              <a:t>I</a:t>
            </a:r>
            <a:r>
              <a:rPr lang="ru-RU" b="1" i="1">
                <a:latin typeface="Times New Roman" pitchFamily="18" charset="0"/>
              </a:rPr>
              <a:t>;</a:t>
            </a:r>
          </a:p>
          <a:p>
            <a:r>
              <a:rPr lang="ru-RU" b="1" i="1">
                <a:latin typeface="Times New Roman" pitchFamily="18" charset="0"/>
              </a:rPr>
              <a:t>Противоречия между англиканской церковью и идеологией пуритан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0" name="Rectangle 8"/>
          <p:cNvSpPr>
            <a:spLocks noGrp="1" noChangeArrowheads="1"/>
          </p:cNvSpPr>
          <p:nvPr>
            <p:ph type="title"/>
          </p:nvPr>
        </p:nvSpPr>
        <p:spPr>
          <a:xfrm flipV="1">
            <a:off x="457200" y="-685800"/>
            <a:ext cx="8229600" cy="228600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4038600" cy="2286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Главные движущие силы революции:</a:t>
            </a:r>
            <a:r>
              <a:rPr lang="ru-RU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i="1" dirty="0"/>
              <a:t>    городские низы и крестьянство во главе с буржуазией и новым дворянством</a:t>
            </a: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533400"/>
            <a:ext cx="4267200" cy="5592763"/>
          </a:xfrm>
          <a:solidFill>
            <a:srgbClr val="A50021">
              <a:alpha val="0"/>
            </a:srgbClr>
          </a:soli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ru-RU" sz="3200" b="1" i="1" u="sng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Повод революции: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3200" b="1" i="1" u="sng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i="1"/>
              <a:t>    </a:t>
            </a:r>
            <a:r>
              <a:rPr lang="ru-RU" b="1" i="1">
                <a:latin typeface="Times New Roman" pitchFamily="18" charset="0"/>
              </a:rPr>
              <a:t>Роспуск королем Карлом </a:t>
            </a:r>
            <a:r>
              <a:rPr lang="en-US" b="1" i="1">
                <a:latin typeface="Times New Roman" pitchFamily="18" charset="0"/>
              </a:rPr>
              <a:t>I </a:t>
            </a:r>
            <a:r>
              <a:rPr lang="ru-RU" b="1" i="1">
                <a:latin typeface="Times New Roman" pitchFamily="18" charset="0"/>
              </a:rPr>
              <a:t>Стюартом «Короткого Парламента» (апрель-май 1640г.), созванного им после 11-летнего перерыва с целью получения субсидий для ведения войны с Шотландией</a:t>
            </a:r>
          </a:p>
          <a:p>
            <a:pPr>
              <a:lnSpc>
                <a:spcPct val="90000"/>
              </a:lnSpc>
            </a:pPr>
            <a:endParaRPr lang="ru-RU">
              <a:latin typeface="Times New Roman" pitchFamily="18" charset="0"/>
            </a:endParaRPr>
          </a:p>
        </p:txBody>
      </p:sp>
      <p:pic>
        <p:nvPicPr>
          <p:cNvPr id="74759" name="Picture 7" descr="Stuart_Arms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971800"/>
            <a:ext cx="2314575" cy="2895600"/>
          </a:xfrm>
          <a:prstGeom prst="rect">
            <a:avLst/>
          </a:prstGeom>
          <a:noFill/>
        </p:spPr>
      </p:pic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1371600" y="58674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chemeClr val="tx2"/>
                </a:solidFill>
              </a:rPr>
              <a:t>Герб Стюартов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sz="4000" b="1" u="sng" dirty="0">
                <a:solidFill>
                  <a:srgbClr val="FF0000"/>
                </a:solidFill>
                <a:latin typeface="Times New Roman" pitchFamily="18" charset="0"/>
              </a:rPr>
              <a:t>Итоги 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</a:rPr>
              <a:t>и значение революции</a:t>
            </a:r>
            <a:endParaRPr lang="ru-RU" sz="4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41020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Ликвидированы препятствия к развитию буржуазных отношений, созданы предпосылки для осуществления промышленной революции и перехода к индустриальному обществу;</a:t>
            </a:r>
            <a:endParaRPr lang="ru-RU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Ликвидирован абсолютизм, установлена парламентская монархия в Англии, заложены основы правового государства;</a:t>
            </a:r>
          </a:p>
          <a:p>
            <a:pPr algn="just"/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стране устанавливается относительная религиозная свобода (Билль о веротерпимости).</a:t>
            </a:r>
            <a:endParaRPr lang="ru-RU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05200" y="685800"/>
            <a:ext cx="5257800" cy="5257800"/>
          </a:xfrm>
          <a:ln w="76200"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CC0000"/>
                </a:solidFill>
              </a:rPr>
              <a:t>Великая </a:t>
            </a:r>
            <a:br>
              <a:rPr lang="ru-RU" sz="6000" b="1" smtClean="0">
                <a:solidFill>
                  <a:srgbClr val="CC0000"/>
                </a:solidFill>
              </a:rPr>
            </a:br>
            <a:r>
              <a:rPr lang="ru-RU" sz="6000" b="1" smtClean="0">
                <a:solidFill>
                  <a:srgbClr val="CC0000"/>
                </a:solidFill>
              </a:rPr>
              <a:t>французская </a:t>
            </a:r>
            <a:br>
              <a:rPr lang="ru-RU" sz="6000" b="1" smtClean="0">
                <a:solidFill>
                  <a:srgbClr val="CC0000"/>
                </a:solidFill>
              </a:rPr>
            </a:br>
            <a:r>
              <a:rPr lang="ru-RU" sz="6000" b="1" smtClean="0">
                <a:solidFill>
                  <a:srgbClr val="CC0000"/>
                </a:solidFill>
              </a:rPr>
              <a:t>революция </a:t>
            </a:r>
            <a:br>
              <a:rPr lang="ru-RU" sz="6000" b="1" smtClean="0">
                <a:solidFill>
                  <a:srgbClr val="CC0000"/>
                </a:solidFill>
              </a:rPr>
            </a:br>
            <a:r>
              <a:rPr lang="ru-RU" sz="6000" b="1" smtClean="0">
                <a:solidFill>
                  <a:srgbClr val="CC0000"/>
                </a:solidFill>
              </a:rPr>
              <a:t>1789-1799 гг. </a:t>
            </a: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3219450" cy="4286250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228600" y="5562600"/>
            <a:ext cx="2971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000099"/>
                </a:solidFill>
                <a:latin typeface="Calibri" pitchFamily="34" charset="0"/>
              </a:rPr>
              <a:t>Великая французская революция. </a:t>
            </a:r>
          </a:p>
          <a:p>
            <a:pPr algn="ctr"/>
            <a:r>
              <a:rPr lang="ru-RU" b="1">
                <a:solidFill>
                  <a:srgbClr val="000099"/>
                </a:solidFill>
                <a:latin typeface="Calibri" pitchFamily="34" charset="0"/>
              </a:rPr>
              <a:t>Конституция Франции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42493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Цели лекции</a:t>
            </a:r>
          </a:p>
          <a:p>
            <a:r>
              <a:rPr lang="ru-RU" sz="3200" b="1" u="sng" dirty="0" smtClean="0">
                <a:solidFill>
                  <a:srgbClr val="FF0000"/>
                </a:solidFill>
              </a:rPr>
              <a:t>Рассмотреть: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b="1" dirty="0" smtClean="0"/>
              <a:t>Сущность и хронологические рамки эпохи Нового времени;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Сущность и значение Великих географических открытий для становления общества нового типа;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Характерные черты эпохи Ренессанса, понятие «гуманизм».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Истоки и значение Реформации;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Развитие европейской науки;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Понятие абсолютизма и его характерные черты;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Понятие буржуазной революции;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Причины и основные события революции в Англии;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Причины, основные события, итоги и значение Великой французской революции.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Людовик XVI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9313" y="4121150"/>
            <a:ext cx="1933575" cy="2706688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075" name="Picture 6" descr="людовик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0" y="4121150"/>
            <a:ext cx="2033588" cy="271145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5867400" y="2060575"/>
            <a:ext cx="3168650" cy="1514475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u="sng" dirty="0" err="1">
                <a:solidFill>
                  <a:srgbClr val="C00000"/>
                </a:solidFill>
                <a:latin typeface="+mn-lt"/>
              </a:rPr>
              <a:t>Духовные</a:t>
            </a:r>
            <a:endParaRPr lang="en-US" sz="2000" b="1" u="sng" dirty="0">
              <a:solidFill>
                <a:srgbClr val="C00000"/>
              </a:solidFill>
              <a:latin typeface="+mn-lt"/>
            </a:endParaRPr>
          </a:p>
          <a:p>
            <a:pPr marL="381000" indent="-3810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 err="1">
                <a:solidFill>
                  <a:srgbClr val="000099"/>
                </a:solidFill>
                <a:latin typeface="+mn-lt"/>
              </a:rPr>
              <a:t>Распространение</a:t>
            </a:r>
            <a:r>
              <a:rPr lang="en-US" sz="2000" b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+mn-lt"/>
              </a:rPr>
              <a:t>идей</a:t>
            </a:r>
            <a:r>
              <a:rPr lang="en-US" sz="2000" b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+mn-lt"/>
              </a:rPr>
              <a:t>Просвещения</a:t>
            </a:r>
            <a:r>
              <a:rPr lang="en-US" sz="2000" b="1" dirty="0">
                <a:solidFill>
                  <a:srgbClr val="000099"/>
                </a:solidFill>
                <a:latin typeface="+mn-lt"/>
              </a:rPr>
              <a:t>.</a:t>
            </a:r>
          </a:p>
          <a:p>
            <a:pPr marL="381000" indent="-3810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 err="1">
                <a:solidFill>
                  <a:srgbClr val="000099"/>
                </a:solidFill>
                <a:latin typeface="+mn-lt"/>
              </a:rPr>
              <a:t>Пример</a:t>
            </a:r>
            <a:r>
              <a:rPr lang="en-US" sz="2000" b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+mn-lt"/>
              </a:rPr>
              <a:t>Войны</a:t>
            </a:r>
            <a:r>
              <a:rPr lang="en-US" sz="2000" b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+mn-lt"/>
              </a:rPr>
              <a:t>за</a:t>
            </a:r>
            <a:r>
              <a:rPr lang="en-US" sz="2000" b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+mn-lt"/>
              </a:rPr>
              <a:t>независимость</a:t>
            </a:r>
            <a:r>
              <a:rPr lang="en-US" sz="2000" b="1" dirty="0">
                <a:solidFill>
                  <a:srgbClr val="000099"/>
                </a:solidFill>
                <a:latin typeface="+mn-lt"/>
              </a:rPr>
              <a:t> в США.</a:t>
            </a:r>
            <a:endParaRPr lang="ru-RU" sz="20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3419475" y="228600"/>
            <a:ext cx="2665413" cy="14478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rgbClr val="CC0000"/>
                </a:solidFill>
                <a:latin typeface="Calibri" pitchFamily="34" charset="0"/>
              </a:rPr>
              <a:t>Причины </a:t>
            </a:r>
            <a:br>
              <a:rPr lang="ru-RU" sz="3600" b="1">
                <a:solidFill>
                  <a:srgbClr val="CC0000"/>
                </a:solidFill>
                <a:latin typeface="Calibri" pitchFamily="34" charset="0"/>
              </a:rPr>
            </a:br>
            <a:r>
              <a:rPr lang="ru-RU" sz="3600" b="1">
                <a:solidFill>
                  <a:srgbClr val="CC0000"/>
                </a:solidFill>
                <a:latin typeface="Calibri" pitchFamily="34" charset="0"/>
              </a:rPr>
              <a:t>революции</a:t>
            </a: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1289050" y="6459538"/>
            <a:ext cx="142557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Людовик </a:t>
            </a:r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XV</a:t>
            </a:r>
            <a:endParaRPr lang="ru-RU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3613150" y="6438900"/>
            <a:ext cx="14859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Людовик </a:t>
            </a:r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XVI</a:t>
            </a:r>
            <a:endParaRPr lang="ru-RU" b="1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3080" name="Picture 13" descr="005365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6418263" y="3789363"/>
            <a:ext cx="2138362" cy="286702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9213" y="212725"/>
            <a:ext cx="3201987" cy="1693863"/>
          </a:xfrm>
          <a:prstGeom prst="rect">
            <a:avLst/>
          </a:prstGeom>
          <a:ln w="76200">
            <a:solidFill>
              <a:srgbClr val="000099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u="sng" dirty="0" err="1">
                <a:solidFill>
                  <a:srgbClr val="C00000"/>
                </a:solidFill>
                <a:latin typeface="+mn-lt"/>
              </a:rPr>
              <a:t>Политические</a:t>
            </a:r>
            <a:endParaRPr lang="en-US" sz="2000" b="1" u="sng" dirty="0">
              <a:solidFill>
                <a:srgbClr val="C00000"/>
              </a:solidFill>
              <a:latin typeface="+mn-lt"/>
            </a:endParaRPr>
          </a:p>
          <a:p>
            <a:pPr marL="381000" indent="-3810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rgbClr val="000099"/>
                </a:solidFill>
                <a:latin typeface="+mn-lt"/>
              </a:rPr>
              <a:t>Кризис </a:t>
            </a:r>
            <a:r>
              <a:rPr lang="ru-RU" sz="2000" b="1" dirty="0" err="1">
                <a:solidFill>
                  <a:srgbClr val="000099"/>
                </a:solidFill>
                <a:latin typeface="+mn-lt"/>
              </a:rPr>
              <a:t>феодально</a:t>
            </a:r>
            <a:r>
              <a:rPr lang="ru-RU" sz="2000" b="1" dirty="0">
                <a:solidFill>
                  <a:srgbClr val="000099"/>
                </a:solidFill>
                <a:latin typeface="+mn-lt"/>
              </a:rPr>
              <a:t>–абсолютистской системы</a:t>
            </a:r>
            <a:endParaRPr lang="en-US" sz="2000" b="1" dirty="0">
              <a:solidFill>
                <a:srgbClr val="000099"/>
              </a:solidFill>
              <a:latin typeface="+mn-lt"/>
            </a:endParaRPr>
          </a:p>
          <a:p>
            <a:pPr marL="381000" indent="-3810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rgbClr val="000099"/>
                </a:solidFill>
                <a:latin typeface="+mn-lt"/>
              </a:rPr>
              <a:t>Произвол королевской власти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27763" y="252413"/>
            <a:ext cx="2808287" cy="1693862"/>
          </a:xfrm>
          <a:prstGeom prst="rect">
            <a:avLst/>
          </a:prstGeom>
          <a:ln w="76200">
            <a:solidFill>
              <a:srgbClr val="000099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u="sng" dirty="0" err="1">
                <a:solidFill>
                  <a:srgbClr val="C00000"/>
                </a:solidFill>
                <a:latin typeface="+mn-lt"/>
              </a:rPr>
              <a:t>Социальные</a:t>
            </a:r>
            <a:endParaRPr lang="en-US" sz="2000" b="1" u="sng" dirty="0">
              <a:solidFill>
                <a:srgbClr val="C00000"/>
              </a:solidFill>
              <a:latin typeface="+mn-lt"/>
            </a:endParaRPr>
          </a:p>
          <a:p>
            <a:pPr marL="381000" indent="-3810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rgbClr val="000099"/>
                </a:solidFill>
                <a:latin typeface="+mn-lt"/>
              </a:rPr>
              <a:t>Привилегии дворянства и духовенства</a:t>
            </a:r>
            <a:endParaRPr lang="en-US" sz="2000" b="1" dirty="0">
              <a:solidFill>
                <a:srgbClr val="000099"/>
              </a:solidFill>
              <a:latin typeface="+mn-lt"/>
            </a:endParaRPr>
          </a:p>
          <a:p>
            <a:pPr marL="381000" indent="-3810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rgbClr val="000099"/>
                </a:solidFill>
                <a:latin typeface="+mn-lt"/>
              </a:rPr>
              <a:t>Политическое бесправие народа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688" y="2060575"/>
            <a:ext cx="5634037" cy="1884363"/>
          </a:xfrm>
          <a:prstGeom prst="rect">
            <a:avLst/>
          </a:prstGeom>
          <a:ln w="76200">
            <a:solidFill>
              <a:srgbClr val="000099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u="sng" dirty="0" err="1">
                <a:solidFill>
                  <a:srgbClr val="C00000"/>
                </a:solidFill>
                <a:latin typeface="+mn-lt"/>
              </a:rPr>
              <a:t>Экономические</a:t>
            </a:r>
            <a:endParaRPr lang="en-US" sz="2000" b="1" u="sng" dirty="0">
              <a:solidFill>
                <a:srgbClr val="C00000"/>
              </a:solidFill>
              <a:latin typeface="+mn-lt"/>
            </a:endParaRPr>
          </a:p>
          <a:p>
            <a:pPr marL="381000" indent="-3810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rgbClr val="000099"/>
                </a:solidFill>
                <a:latin typeface="+mn-lt"/>
              </a:rPr>
              <a:t>Феодальные поборы и непосильные налоги</a:t>
            </a:r>
            <a:endParaRPr lang="en-US" sz="2000" b="1" dirty="0">
              <a:solidFill>
                <a:srgbClr val="000099"/>
              </a:solidFill>
              <a:latin typeface="+mn-lt"/>
            </a:endParaRPr>
          </a:p>
          <a:p>
            <a:pPr marL="381000" indent="-3810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rgbClr val="000099"/>
                </a:solidFill>
                <a:latin typeface="+mn-lt"/>
              </a:rPr>
              <a:t>Ограничения купли - продажи земли</a:t>
            </a:r>
            <a:endParaRPr lang="en-US" sz="2000" b="1" dirty="0">
              <a:solidFill>
                <a:srgbClr val="000099"/>
              </a:solidFill>
              <a:latin typeface="+mn-lt"/>
            </a:endParaRPr>
          </a:p>
          <a:p>
            <a:pPr marL="381000" indent="-3810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rgbClr val="000099"/>
                </a:solidFill>
                <a:latin typeface="+mn-lt"/>
              </a:rPr>
              <a:t>Бесчисленные внутренние таможни</a:t>
            </a:r>
          </a:p>
          <a:p>
            <a:pPr marL="381000" indent="-3810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rgbClr val="000099"/>
                </a:solidFill>
                <a:latin typeface="+mn-lt"/>
              </a:rPr>
              <a:t>Финансовый кризис 1787 года</a:t>
            </a:r>
          </a:p>
          <a:p>
            <a:pPr marL="381000" indent="-3810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rgbClr val="000099"/>
                </a:solidFill>
                <a:latin typeface="+mn-lt"/>
              </a:rPr>
              <a:t>Неурожаи и голод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79208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Просвещение </a:t>
            </a:r>
          </a:p>
          <a:p>
            <a:pPr algn="ctr"/>
            <a:r>
              <a:rPr lang="ru-RU" dirty="0" smtClean="0"/>
              <a:t>– </a:t>
            </a:r>
            <a:r>
              <a:rPr lang="ru-RU" sz="2000" b="1" dirty="0" smtClean="0"/>
              <a:t>интеллектуальное течение в истории европейской культуры, связанная с развитием научной, философской и общественной мысли, в основе которого лежали рационализм и свободомыслие.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844824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Представители:</a:t>
            </a:r>
            <a:r>
              <a:rPr lang="ru-RU" dirty="0" smtClean="0"/>
              <a:t> Т. Гоббс, Ж.-Ж. Руссо, Дж. Локк, Ш.-Л. Монтескье, Д. Дидро, Вольтер. В России : М.В. Ломоносов, Н.И. Новиков.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Черты: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культ науки, вера в прогресс – поступательный характер развития;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Концепция гражданского общества (</a:t>
            </a:r>
            <a:r>
              <a:rPr lang="ru-RU" sz="1600" dirty="0" smtClean="0"/>
              <a:t>стадия общественного развития, обладающая развитыми политическими, экономическими, правовыми и культурными отношениями между членами общества и государством, позволяющими удовлетворять потребность общества в демократических свободах и безопасности).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Теория естественных прав – все люди равны от рождения;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Теория общественного договора между гражданами и государством;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Концепция разделения властей (</a:t>
            </a:r>
            <a:r>
              <a:rPr lang="ru-RU" dirty="0" err="1" smtClean="0"/>
              <a:t>законодат</a:t>
            </a:r>
            <a:r>
              <a:rPr lang="ru-RU" dirty="0" smtClean="0"/>
              <a:t>., исполнит., судебная)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547664" y="4797152"/>
            <a:ext cx="84467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5373216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Основа современных общественно-политических течений, идеологическая основа грандиозных изменений в развитии мировой цивилизации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148064" y="5301208"/>
            <a:ext cx="864096" cy="772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372200" y="515719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Великая французская буржуазная революция;  в России – восстание декабристов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250825" y="188913"/>
            <a:ext cx="8642350" cy="830262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CC0000"/>
                </a:solidFill>
                <a:cs typeface="Arial" charset="0"/>
              </a:rPr>
              <a:t>Основные события </a:t>
            </a:r>
            <a:r>
              <a:rPr lang="ru-RU" sz="2400" b="1">
                <a:solidFill>
                  <a:srgbClr val="CC0000"/>
                </a:solidFill>
                <a:cs typeface="Arial" charset="0"/>
              </a:rPr>
              <a:t>Велик</a:t>
            </a:r>
            <a:r>
              <a:rPr lang="en-US" sz="2400" b="1">
                <a:solidFill>
                  <a:srgbClr val="CC0000"/>
                </a:solidFill>
                <a:cs typeface="Arial" charset="0"/>
              </a:rPr>
              <a:t>ой</a:t>
            </a:r>
            <a:r>
              <a:rPr lang="ru-RU" sz="2400" b="1">
                <a:solidFill>
                  <a:srgbClr val="CC0000"/>
                </a:solidFill>
                <a:cs typeface="Arial" charset="0"/>
              </a:rPr>
              <a:t> французск</a:t>
            </a:r>
            <a:r>
              <a:rPr lang="en-US" sz="2400" b="1">
                <a:solidFill>
                  <a:srgbClr val="CC0000"/>
                </a:solidFill>
                <a:cs typeface="Arial" charset="0"/>
              </a:rPr>
              <a:t>ой</a:t>
            </a:r>
            <a:r>
              <a:rPr lang="ru-RU" sz="2400" b="1">
                <a:solidFill>
                  <a:srgbClr val="CC0000"/>
                </a:solidFill>
                <a:cs typeface="Arial" charset="0"/>
              </a:rPr>
              <a:t> революци</a:t>
            </a:r>
            <a:r>
              <a:rPr lang="en-US" sz="2400" b="1">
                <a:solidFill>
                  <a:srgbClr val="CC0000"/>
                </a:solidFill>
                <a:cs typeface="Arial" charset="0"/>
              </a:rPr>
              <a:t>и</a:t>
            </a:r>
            <a:r>
              <a:rPr lang="ru-RU" sz="2400" b="1">
                <a:solidFill>
                  <a:srgbClr val="CC0000"/>
                </a:solidFill>
                <a:cs typeface="Arial" charset="0"/>
              </a:rPr>
              <a:t> 1789-1799 гг. </a:t>
            </a:r>
            <a:endParaRPr lang="ru-RU" sz="2400">
              <a:cs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196975"/>
          <a:ext cx="9144000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60"/>
                <a:gridCol w="2520280"/>
                <a:gridCol w="1925960"/>
                <a:gridCol w="2286000"/>
              </a:tblGrid>
              <a:tr h="2520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sng" dirty="0" smtClean="0">
                          <a:solidFill>
                            <a:srgbClr val="CC0000"/>
                          </a:solidFill>
                          <a:latin typeface="Arial" pitchFamily="34" charset="0"/>
                          <a:cs typeface="Arial" pitchFamily="34" charset="0"/>
                        </a:rPr>
                        <a:t>I </a:t>
                      </a:r>
                      <a:r>
                        <a:rPr lang="ru-RU" sz="2000" b="1" i="0" u="sng" dirty="0" smtClean="0">
                          <a:solidFill>
                            <a:srgbClr val="CC0000"/>
                          </a:solidFill>
                          <a:latin typeface="Arial" pitchFamily="34" charset="0"/>
                          <a:cs typeface="Arial" pitchFamily="34" charset="0"/>
                        </a:rPr>
                        <a:t>этап революции </a:t>
                      </a:r>
                      <a:r>
                        <a:rPr lang="ru-RU" sz="2000" b="1" i="0" u="none" dirty="0" smtClean="0">
                          <a:solidFill>
                            <a:srgbClr val="CC0000"/>
                          </a:solidFill>
                          <a:latin typeface="Arial" pitchFamily="34" charset="0"/>
                          <a:cs typeface="Arial" pitchFamily="34" charset="0"/>
                        </a:rPr>
                        <a:t>(14 июля 1789</a:t>
                      </a:r>
                      <a:r>
                        <a:rPr lang="en-US" sz="2000" b="1" i="0" u="none" baseline="0" dirty="0" smtClean="0">
                          <a:solidFill>
                            <a:srgbClr val="CC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i="0" u="none" dirty="0" smtClean="0">
                          <a:solidFill>
                            <a:srgbClr val="CC0000"/>
                          </a:solidFill>
                          <a:latin typeface="Arial" pitchFamily="34" charset="0"/>
                          <a:cs typeface="Arial" pitchFamily="34" charset="0"/>
                        </a:rPr>
                        <a:t>- 10 авг. 1792</a:t>
                      </a:r>
                      <a:r>
                        <a:rPr lang="en-US" sz="2000" b="1" i="0" u="none" dirty="0" smtClean="0">
                          <a:solidFill>
                            <a:srgbClr val="CC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ru-RU" sz="2000" i="0" u="non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i="0" u="non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en-US" sz="2000" i="0" u="none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начало</a:t>
                      </a:r>
                      <a:r>
                        <a:rPr lang="en-US" sz="2000" i="0" u="none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i="0" u="none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революции</a:t>
                      </a:r>
                      <a:r>
                        <a:rPr lang="en-US" sz="2000" i="0" u="none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i="0" u="none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и установление конституционной монархии</a:t>
                      </a: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u="sng" dirty="0" smtClean="0">
                          <a:solidFill>
                            <a:srgbClr val="CC0000"/>
                          </a:solidFill>
                          <a:latin typeface="Arial" pitchFamily="34" charset="0"/>
                          <a:cs typeface="Arial" pitchFamily="34" charset="0"/>
                        </a:rPr>
                        <a:t>II </a:t>
                      </a:r>
                      <a:r>
                        <a:rPr lang="ru-RU" sz="2000" b="1" i="0" u="sng" dirty="0" smtClean="0">
                          <a:solidFill>
                            <a:srgbClr val="CC0000"/>
                          </a:solidFill>
                          <a:latin typeface="Arial" pitchFamily="34" charset="0"/>
                          <a:cs typeface="Arial" pitchFamily="34" charset="0"/>
                        </a:rPr>
                        <a:t>этап революции </a:t>
                      </a:r>
                    </a:p>
                    <a:p>
                      <a:pPr algn="l"/>
                      <a:r>
                        <a:rPr lang="ru-RU" sz="2000" b="1" i="0" u="none" dirty="0" smtClean="0">
                          <a:solidFill>
                            <a:srgbClr val="CC0000"/>
                          </a:solidFill>
                          <a:latin typeface="Arial" pitchFamily="34" charset="0"/>
                          <a:cs typeface="Arial" pitchFamily="34" charset="0"/>
                        </a:rPr>
                        <a:t>(10 августа 1792  – 2 июня 1793)</a:t>
                      </a:r>
                      <a:r>
                        <a:rPr lang="en-US" sz="2000" b="1" i="0" u="none" dirty="0" smtClean="0">
                          <a:solidFill>
                            <a:srgbClr val="CC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i="0" u="none" dirty="0" smtClean="0">
                          <a:solidFill>
                            <a:srgbClr val="CC0000"/>
                          </a:solidFill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</a:p>
                    <a:p>
                      <a:pPr algn="l"/>
                      <a:r>
                        <a:rPr lang="en-US" sz="2000" b="1" i="0" u="none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2000" b="1" i="0" u="none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ротивостояние</a:t>
                      </a:r>
                      <a:r>
                        <a:rPr lang="ru-RU" sz="2000" b="1" i="0" u="none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якобинцев и жирондистов</a:t>
                      </a: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sz="2000" b="1" i="0" u="sng" dirty="0" smtClean="0">
                          <a:solidFill>
                            <a:srgbClr val="CC0000"/>
                          </a:solidFill>
                          <a:latin typeface="Arial" pitchFamily="34" charset="0"/>
                          <a:cs typeface="Arial" pitchFamily="34" charset="0"/>
                        </a:rPr>
                        <a:t>III </a:t>
                      </a:r>
                      <a:r>
                        <a:rPr lang="ru-RU" sz="2000" b="1" i="0" u="sng" dirty="0" smtClean="0">
                          <a:solidFill>
                            <a:srgbClr val="CC0000"/>
                          </a:solidFill>
                          <a:latin typeface="Arial" pitchFamily="34" charset="0"/>
                          <a:cs typeface="Arial" pitchFamily="34" charset="0"/>
                        </a:rPr>
                        <a:t>этап революции </a:t>
                      </a:r>
                    </a:p>
                    <a:p>
                      <a:pPr algn="l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ru-RU" sz="2000" b="1" i="0" u="none" dirty="0" smtClean="0">
                          <a:solidFill>
                            <a:srgbClr val="CC0000"/>
                          </a:solidFill>
                          <a:latin typeface="Arial" pitchFamily="34" charset="0"/>
                          <a:cs typeface="Arial" pitchFamily="34" charset="0"/>
                        </a:rPr>
                        <a:t>(2 июня 1793 -</a:t>
                      </a:r>
                      <a:r>
                        <a:rPr lang="en-US" sz="2000" b="1" i="0" u="none" dirty="0" smtClean="0">
                          <a:solidFill>
                            <a:srgbClr val="CC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i="0" u="none" dirty="0" smtClean="0">
                          <a:solidFill>
                            <a:srgbClr val="CC0000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r>
                        <a:rPr lang="en-US" sz="2000" b="1" i="0" u="none" dirty="0" smtClean="0">
                          <a:solidFill>
                            <a:srgbClr val="CC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i="0" u="none" dirty="0" smtClean="0">
                          <a:solidFill>
                            <a:srgbClr val="CC0000"/>
                          </a:solidFill>
                          <a:latin typeface="Arial" pitchFamily="34" charset="0"/>
                          <a:cs typeface="Arial" pitchFamily="34" charset="0"/>
                        </a:rPr>
                        <a:t>июля 1794) – </a:t>
                      </a:r>
                    </a:p>
                    <a:p>
                      <a:pPr algn="l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ru-RU" sz="2000" b="1" i="0" u="none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якобинская диктатура</a:t>
                      </a:r>
                    </a:p>
                    <a:p>
                      <a:pPr algn="l"/>
                      <a:endParaRPr lang="ru-RU" sz="2000" i="0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 smtClean="0">
                          <a:solidFill>
                            <a:srgbClr val="CC0000"/>
                          </a:solidFill>
                          <a:latin typeface="Arial" pitchFamily="34" charset="0"/>
                          <a:cs typeface="Arial" pitchFamily="34" charset="0"/>
                        </a:rPr>
                        <a:t>IV </a:t>
                      </a:r>
                      <a:r>
                        <a:rPr lang="ru-RU" sz="2000" b="1" u="sng" dirty="0" smtClean="0">
                          <a:solidFill>
                            <a:srgbClr val="CC0000"/>
                          </a:solidFill>
                          <a:latin typeface="Arial" pitchFamily="34" charset="0"/>
                          <a:cs typeface="Arial" pitchFamily="34" charset="0"/>
                        </a:rPr>
                        <a:t>этап</a:t>
                      </a:r>
                      <a:r>
                        <a:rPr lang="en-US" sz="2000" b="1" u="sng" dirty="0" smtClean="0">
                          <a:solidFill>
                            <a:srgbClr val="CC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u="sng" dirty="0" smtClean="0">
                          <a:solidFill>
                            <a:srgbClr val="CC0000"/>
                          </a:solidFill>
                          <a:latin typeface="Arial" pitchFamily="34" charset="0"/>
                          <a:cs typeface="Arial" pitchFamily="34" charset="0"/>
                        </a:rPr>
                        <a:t>революции </a:t>
                      </a:r>
                      <a:r>
                        <a:rPr lang="ru-RU" sz="2000" b="1" dirty="0" smtClean="0">
                          <a:solidFill>
                            <a:srgbClr val="CC0000"/>
                          </a:solidFill>
                          <a:latin typeface="Arial" pitchFamily="34" charset="0"/>
                          <a:cs typeface="Arial" pitchFamily="34" charset="0"/>
                        </a:rPr>
                        <a:t>(27июля 1794</a:t>
                      </a:r>
                      <a:r>
                        <a:rPr lang="en-US" sz="2000" b="1" dirty="0" smtClean="0">
                          <a:solidFill>
                            <a:srgbClr val="CC0000"/>
                          </a:solidFill>
                          <a:latin typeface="Arial" pitchFamily="34" charset="0"/>
                          <a:cs typeface="Arial" pitchFamily="34" charset="0"/>
                        </a:rPr>
                        <a:t> – 10 </a:t>
                      </a:r>
                      <a:r>
                        <a:rPr lang="ru-RU" sz="2000" b="1" dirty="0" smtClean="0">
                          <a:solidFill>
                            <a:srgbClr val="CC0000"/>
                          </a:solidFill>
                          <a:latin typeface="Arial" pitchFamily="34" charset="0"/>
                          <a:cs typeface="Arial" pitchFamily="34" charset="0"/>
                        </a:rPr>
                        <a:t>ноября 1799) –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правление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Директории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окончание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революции</a:t>
                      </a:r>
                      <a:endParaRPr lang="ru-RU" sz="2000" b="1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4616">
                <a:tc>
                  <a:txBody>
                    <a:bodyPr/>
                    <a:lstStyle/>
                    <a:p>
                      <a:endParaRPr lang="ru-RU" sz="2000" i="0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i="0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i="0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i="0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CC0000"/>
                </a:solidFill>
              </a:rPr>
              <a:t>5 мая 1789 г.</a:t>
            </a:r>
            <a:r>
              <a:rPr lang="ru-RU" sz="2000" b="1" smtClean="0">
                <a:solidFill>
                  <a:srgbClr val="000099"/>
                </a:solidFill>
              </a:rPr>
              <a:t> - король созвал Генеральные штаты, не собиравшиеся с 1614 г.) с целью добиться вотирования новых налогов.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CC0000"/>
                </a:solidFill>
              </a:rPr>
              <a:t>17 июня 1789 г.</a:t>
            </a:r>
            <a:r>
              <a:rPr lang="ru-RU" sz="2000" b="1" smtClean="0">
                <a:solidFill>
                  <a:srgbClr val="000099"/>
                </a:solidFill>
              </a:rPr>
              <a:t> - депутаты третьего сословия провозгласили себя </a:t>
            </a:r>
            <a:r>
              <a:rPr lang="ru-RU" sz="2000" b="1" smtClean="0">
                <a:solidFill>
                  <a:srgbClr val="CC0000"/>
                </a:solidFill>
              </a:rPr>
              <a:t>Национальным собранием.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CC0000"/>
                </a:solidFill>
              </a:rPr>
              <a:t>9 июля 1789 г.</a:t>
            </a:r>
            <a:r>
              <a:rPr lang="ru-RU" sz="2000" b="1" smtClean="0">
                <a:solidFill>
                  <a:srgbClr val="000099"/>
                </a:solidFill>
              </a:rPr>
              <a:t> - </a:t>
            </a:r>
            <a:r>
              <a:rPr lang="ru-RU" sz="2000" b="1" smtClean="0">
                <a:solidFill>
                  <a:srgbClr val="CC0000"/>
                </a:solidFill>
              </a:rPr>
              <a:t>Учредительное собрание</a:t>
            </a:r>
            <a:r>
              <a:rPr lang="ru-RU" sz="2000" b="1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CC0000"/>
                </a:solidFill>
              </a:rPr>
              <a:t>14 июля - взятие Бастилии</a:t>
            </a:r>
            <a:r>
              <a:rPr lang="ru-RU" sz="2000" b="1" u="sng" smtClean="0">
                <a:solidFill>
                  <a:srgbClr val="000099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u="sng" smtClean="0">
                <a:solidFill>
                  <a:srgbClr val="CC0000"/>
                </a:solidFill>
              </a:rPr>
              <a:t>I </a:t>
            </a:r>
            <a:r>
              <a:rPr lang="ru-RU" sz="2000" b="1" u="sng" smtClean="0">
                <a:solidFill>
                  <a:srgbClr val="CC0000"/>
                </a:solidFill>
              </a:rPr>
              <a:t>этап революции (14 июля 1789г. - 10 авг. 1792 г.</a:t>
            </a:r>
            <a:r>
              <a:rPr lang="en-US" sz="2000" b="1" u="sng" smtClean="0">
                <a:solidFill>
                  <a:srgbClr val="CC0000"/>
                </a:solidFill>
              </a:rPr>
              <a:t>)</a:t>
            </a:r>
            <a:endParaRPr lang="ru-RU" sz="2000" b="1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000099"/>
                </a:solidFill>
              </a:rPr>
              <a:t>Мощный подъем народного движения по всей стране. "Муниципальные революции" в городах: свержение старых органов власти, создание новых муниципалитетов, формирование буржуазной милиции.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000099"/>
                </a:solidFill>
              </a:rPr>
              <a:t>Подъем   общественно-политического движения (образование революционных, клубов, активизация крестьянства). </a:t>
            </a:r>
            <a:endParaRPr lang="en-US" sz="2000" b="1" smtClean="0">
              <a:solidFill>
                <a:srgbClr val="000099"/>
              </a:solidFill>
            </a:endParaRPr>
          </a:p>
        </p:txBody>
      </p:sp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3963" y="3573463"/>
            <a:ext cx="403860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ln w="76200"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C0000"/>
                </a:solidFill>
              </a:rPr>
              <a:t>Законодательство </a:t>
            </a:r>
            <a:br>
              <a:rPr lang="ru-RU" sz="3200" b="1" smtClean="0">
                <a:solidFill>
                  <a:srgbClr val="CC0000"/>
                </a:solidFill>
              </a:rPr>
            </a:br>
            <a:r>
              <a:rPr lang="ru-RU" sz="3200" b="1" smtClean="0">
                <a:solidFill>
                  <a:srgbClr val="CC0000"/>
                </a:solidFill>
              </a:rPr>
              <a:t>Учредительного собрания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495800"/>
          </a:xfrm>
          <a:ln w="76200">
            <a:solidFill>
              <a:srgbClr val="000099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rgbClr val="CC0000"/>
                </a:solidFill>
              </a:rPr>
              <a:t>1. Декреты 4-11 августа 1789 г.:</a:t>
            </a:r>
            <a:r>
              <a:rPr lang="ru-RU" sz="2000" b="1" dirty="0" smtClean="0">
                <a:solidFill>
                  <a:srgbClr val="000099"/>
                </a:solidFill>
              </a:rPr>
              <a:t> </a:t>
            </a:r>
            <a:endParaRPr lang="en-US" sz="2000" b="1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000099"/>
                </a:solidFill>
              </a:rPr>
              <a:t>    </a:t>
            </a:r>
            <a:r>
              <a:rPr lang="ru-RU" sz="2000" b="1" dirty="0" smtClean="0">
                <a:solidFill>
                  <a:srgbClr val="000099"/>
                </a:solidFill>
              </a:rPr>
              <a:t>отмена церковной десятины, "личных" феодальных повинностей, сеньориальных судов, но крестьяне не получили земли. «Реальные" феодальные повинности не были отменены. </a:t>
            </a:r>
            <a:endParaRPr lang="en-US" sz="2000" b="1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rgbClr val="CC0000"/>
                </a:solidFill>
              </a:rPr>
              <a:t>2. 26 августа 1789 г. - "Декларация прав человека и гражданина".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3. Ликвидация сословного деления.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4. Национализация церковного имущества, контроль государства над церковью.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5. Изменение административного деления, введение нового, состоящего из департаментов, дистриктов, кантонов и коммун.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6. Уничтожение препятствий, мешавших развитию промышленности и торговли.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7. Антирабочий закон </a:t>
            </a:r>
            <a:r>
              <a:rPr lang="ru-RU" sz="2000" b="1" dirty="0" err="1" smtClean="0">
                <a:solidFill>
                  <a:srgbClr val="000099"/>
                </a:solidFill>
              </a:rPr>
              <a:t>Ле</a:t>
            </a:r>
            <a:r>
              <a:rPr lang="ru-RU" sz="2000" b="1" dirty="0" smtClean="0">
                <a:solidFill>
                  <a:srgbClr val="000099"/>
                </a:solidFill>
              </a:rPr>
              <a:t> </a:t>
            </a:r>
            <a:r>
              <a:rPr lang="ru-RU" sz="2000" b="1" dirty="0" err="1" smtClean="0">
                <a:solidFill>
                  <a:srgbClr val="000099"/>
                </a:solidFill>
              </a:rPr>
              <a:t>Шапелье</a:t>
            </a:r>
            <a:r>
              <a:rPr lang="ru-RU" sz="2000" b="1" dirty="0" smtClean="0">
                <a:solidFill>
                  <a:srgbClr val="000099"/>
                </a:solidFill>
              </a:rPr>
              <a:t>, запрещавший стачки и рабочие союзы (1791 г.).</a:t>
            </a:r>
          </a:p>
          <a:p>
            <a:pPr eaLnBrk="1" hangingPunct="1">
              <a:lnSpc>
                <a:spcPct val="80000"/>
              </a:lnSpc>
            </a:pPr>
            <a:endParaRPr lang="ru-RU" sz="2000" b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"/>
            <a:ext cx="9144000" cy="4267200"/>
          </a:xfrm>
          <a:ln w="76200">
            <a:solidFill>
              <a:srgbClr val="000099"/>
            </a:solidFill>
          </a:ln>
        </p:spPr>
        <p:txBody>
          <a:bodyPr/>
          <a:lstStyle/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CC0000"/>
                </a:solidFill>
              </a:rPr>
              <a:t>Лето 1791 г. – создание Конституции: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>
                <a:solidFill>
                  <a:srgbClr val="000099"/>
                </a:solidFill>
              </a:rPr>
              <a:t>Введение конституционной монархии (королю принадлежала только высшая исполнительная власть). 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>
                <a:solidFill>
                  <a:srgbClr val="000099"/>
                </a:solidFill>
              </a:rPr>
              <a:t>Высшая законодательная власть передавалась однопалатному Законодательному собранию, которое выбиралось на основе ограниченного избирательного права. 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>
                <a:solidFill>
                  <a:srgbClr val="000099"/>
                </a:solidFill>
              </a:rPr>
              <a:t>Создавался независимый от исполнительной и законодательной власти верховный суд. 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>
                <a:solidFill>
                  <a:srgbClr val="000099"/>
                </a:solidFill>
              </a:rPr>
              <a:t>Конституция закрепила национальный суверенитет, объявив нацию, т. е. всех граждан, «единственным источником властей».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4648200"/>
            <a:ext cx="9144000" cy="19939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Calibri" pitchFamily="34" charset="0"/>
              </a:rPr>
              <a:t>Т.о., законодательство Учредительного собрания утвердило и юридически оформило социальное и политическое господство крупной буржуазии. На смену "аристократии происхождения" пришла "аристократия богатства".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57800" y="0"/>
            <a:ext cx="3886200" cy="6858000"/>
          </a:xfrm>
          <a:ln w="76200">
            <a:solidFill>
              <a:srgbClr val="000099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CC0000"/>
                </a:solidFill>
              </a:rPr>
              <a:t>20 июня 1791 г.</a:t>
            </a:r>
            <a:r>
              <a:rPr lang="ru-RU" sz="2800" b="1" smtClean="0">
                <a:solidFill>
                  <a:srgbClr val="000099"/>
                </a:solidFill>
              </a:rPr>
              <a:t> – неудачная попытка членов королевской семьи тайком покинуть Париж.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000099"/>
                </a:solidFill>
              </a:rPr>
              <a:t>Это событие, вошедшие в историю как </a:t>
            </a:r>
            <a:r>
              <a:rPr lang="ru-RU" sz="2800" b="1" smtClean="0">
                <a:solidFill>
                  <a:srgbClr val="C00000"/>
                </a:solidFill>
              </a:rPr>
              <a:t>Вареннский кризис</a:t>
            </a:r>
            <a:r>
              <a:rPr lang="ru-RU" sz="2800" b="1" smtClean="0">
                <a:solidFill>
                  <a:srgbClr val="000099"/>
                </a:solidFill>
              </a:rPr>
              <a:t>, привело к резкому обострению политических противоречий в стране.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9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2895600" y="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Людовик 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XVI </a:t>
            </a:r>
            <a:endParaRPr lang="ru-RU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0" y="4343400"/>
            <a:ext cx="9144000" cy="2301875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C0000"/>
                </a:solidFill>
                <a:latin typeface="Calibri" pitchFamily="34" charset="0"/>
              </a:rPr>
              <a:t>20 апреля 1792 г.</a:t>
            </a:r>
            <a:r>
              <a:rPr lang="ru-RU" sz="2000" b="1">
                <a:solidFill>
                  <a:srgbClr val="000099"/>
                </a:solidFill>
                <a:latin typeface="Calibri" pitchFamily="34" charset="0"/>
              </a:rPr>
              <a:t> – революционная Франция объявила войну «королю Богемии и Венгрии» (французские войска были разбиты). </a:t>
            </a:r>
          </a:p>
          <a:p>
            <a:r>
              <a:rPr lang="ru-RU" sz="2000" b="1">
                <a:solidFill>
                  <a:srgbClr val="CC0000"/>
                </a:solidFill>
                <a:latin typeface="Calibri" pitchFamily="34" charset="0"/>
              </a:rPr>
              <a:t>9 - 10 августа 1792 г.</a:t>
            </a:r>
            <a:r>
              <a:rPr lang="ru-RU" sz="2000" b="1">
                <a:solidFill>
                  <a:srgbClr val="000099"/>
                </a:solidFill>
                <a:latin typeface="Calibri" pitchFamily="34" charset="0"/>
              </a:rPr>
              <a:t> - восстание в Париже (Людовик XVI и члены его семьи были арестованы). </a:t>
            </a:r>
          </a:p>
          <a:p>
            <a:r>
              <a:rPr lang="ru-RU" sz="2000" b="1">
                <a:solidFill>
                  <a:srgbClr val="000099"/>
                </a:solidFill>
                <a:latin typeface="Calibri" pitchFamily="34" charset="0"/>
              </a:rPr>
              <a:t>Законодательное собрание объявило о самороспуске и выборах </a:t>
            </a:r>
            <a:r>
              <a:rPr lang="ru-RU" sz="2000" b="1">
                <a:solidFill>
                  <a:srgbClr val="CC0000"/>
                </a:solidFill>
                <a:latin typeface="Calibri" pitchFamily="34" charset="0"/>
              </a:rPr>
              <a:t>Национального конвента</a:t>
            </a:r>
            <a:r>
              <a:rPr lang="ru-RU" sz="2000" b="1">
                <a:solidFill>
                  <a:srgbClr val="000099"/>
                </a:solidFill>
                <a:latin typeface="Calibri" pitchFamily="34" charset="0"/>
              </a:rPr>
              <a:t> на основе всеобщего избирательного права (для мужчин).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447800" y="228600"/>
            <a:ext cx="2078038" cy="514350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99"/>
                </a:solidFill>
                <a:latin typeface="Calibri" pitchFamily="34" charset="0"/>
              </a:rPr>
              <a:t>Революция 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304800" y="1828800"/>
            <a:ext cx="2332038" cy="879475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  <a:latin typeface="Calibri" pitchFamily="34" charset="0"/>
              </a:rPr>
              <a:t>Роялисты </a:t>
            </a:r>
          </a:p>
          <a:p>
            <a:pPr algn="ctr"/>
            <a:r>
              <a:rPr lang="ru-RU" sz="2400" b="1">
                <a:solidFill>
                  <a:srgbClr val="000099"/>
                </a:solidFill>
                <a:latin typeface="Calibri" pitchFamily="34" charset="0"/>
              </a:rPr>
              <a:t>(монархисты)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3962400" y="457200"/>
            <a:ext cx="3665538" cy="1244600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  <a:latin typeface="Calibri" pitchFamily="34" charset="0"/>
              </a:rPr>
              <a:t>Конституционалисты  </a:t>
            </a:r>
          </a:p>
          <a:p>
            <a:pPr algn="ctr"/>
            <a:r>
              <a:rPr lang="ru-RU" sz="2400" b="1">
                <a:solidFill>
                  <a:srgbClr val="000099"/>
                </a:solidFill>
                <a:latin typeface="Calibri" pitchFamily="34" charset="0"/>
              </a:rPr>
              <a:t>(конституционные </a:t>
            </a:r>
            <a:endParaRPr lang="en-US" sz="2400" b="1">
              <a:solidFill>
                <a:srgbClr val="000099"/>
              </a:solidFill>
              <a:latin typeface="Calibri" pitchFamily="34" charset="0"/>
            </a:endParaRPr>
          </a:p>
          <a:p>
            <a:pPr algn="ctr"/>
            <a:r>
              <a:rPr lang="ru-RU" sz="2400" b="1">
                <a:solidFill>
                  <a:srgbClr val="000099"/>
                </a:solidFill>
                <a:latin typeface="Calibri" pitchFamily="34" charset="0"/>
              </a:rPr>
              <a:t>монархисты). </a:t>
            </a: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4114800" y="2362200"/>
            <a:ext cx="2830513" cy="514350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99"/>
                </a:solidFill>
                <a:latin typeface="Calibri" pitchFamily="34" charset="0"/>
              </a:rPr>
              <a:t>Республиканцы  </a:t>
            </a:r>
          </a:p>
        </p:txBody>
      </p:sp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2209800" y="3429000"/>
            <a:ext cx="2305050" cy="514350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99"/>
                </a:solidFill>
                <a:latin typeface="Calibri" pitchFamily="34" charset="0"/>
              </a:rPr>
              <a:t>Жирондисты </a:t>
            </a:r>
          </a:p>
        </p:txBody>
      </p:sp>
      <p:sp>
        <p:nvSpPr>
          <p:cNvPr id="9224" name="Rectangle 11"/>
          <p:cNvSpPr>
            <a:spLocks noChangeArrowheads="1"/>
          </p:cNvSpPr>
          <p:nvPr/>
        </p:nvSpPr>
        <p:spPr bwMode="auto">
          <a:xfrm>
            <a:off x="6553200" y="3352800"/>
            <a:ext cx="2179638" cy="879475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Calibri" pitchFamily="34" charset="0"/>
              </a:rPr>
              <a:t>Монтаньяры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Calibri" pitchFamily="34" charset="0"/>
              </a:rPr>
              <a:t>(якобинцы)</a:t>
            </a:r>
            <a:endParaRPr lang="ru-RU" sz="24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9225" name="Line 12"/>
          <p:cNvSpPr>
            <a:spLocks noChangeShapeType="1"/>
          </p:cNvSpPr>
          <p:nvPr/>
        </p:nvSpPr>
        <p:spPr bwMode="auto">
          <a:xfrm flipH="1">
            <a:off x="1371600" y="762000"/>
            <a:ext cx="609600" cy="10668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6" name="Line 13"/>
          <p:cNvSpPr>
            <a:spLocks noChangeShapeType="1"/>
          </p:cNvSpPr>
          <p:nvPr/>
        </p:nvSpPr>
        <p:spPr bwMode="auto">
          <a:xfrm>
            <a:off x="2743200" y="762000"/>
            <a:ext cx="12192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7" name="Line 14"/>
          <p:cNvSpPr>
            <a:spLocks noChangeShapeType="1"/>
          </p:cNvSpPr>
          <p:nvPr/>
        </p:nvSpPr>
        <p:spPr bwMode="auto">
          <a:xfrm>
            <a:off x="5562600" y="1676400"/>
            <a:ext cx="0" cy="6858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8" name="Line 16"/>
          <p:cNvSpPr>
            <a:spLocks noChangeShapeType="1"/>
          </p:cNvSpPr>
          <p:nvPr/>
        </p:nvSpPr>
        <p:spPr bwMode="auto">
          <a:xfrm flipH="1">
            <a:off x="3505200" y="2895600"/>
            <a:ext cx="1447800" cy="5334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9" name="Line 17"/>
          <p:cNvSpPr>
            <a:spLocks noChangeShapeType="1"/>
          </p:cNvSpPr>
          <p:nvPr/>
        </p:nvSpPr>
        <p:spPr bwMode="auto">
          <a:xfrm>
            <a:off x="5791200" y="2895600"/>
            <a:ext cx="1371600" cy="4572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362200"/>
            <a:ext cx="8839200" cy="4343400"/>
          </a:xfrm>
          <a:ln w="76200">
            <a:solidFill>
              <a:srgbClr val="000099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CC0000"/>
                </a:solidFill>
              </a:rPr>
              <a:t>21 сентября 1792</a:t>
            </a:r>
            <a:r>
              <a:rPr lang="en-US" sz="2400" b="1" dirty="0" smtClean="0">
                <a:solidFill>
                  <a:srgbClr val="CC0000"/>
                </a:solidFill>
              </a:rPr>
              <a:t> </a:t>
            </a:r>
            <a:r>
              <a:rPr lang="ru-RU" sz="2400" b="1" dirty="0" smtClean="0">
                <a:solidFill>
                  <a:srgbClr val="CC0000"/>
                </a:solidFill>
              </a:rPr>
              <a:t>г.</a:t>
            </a:r>
            <a:r>
              <a:rPr lang="ru-RU" sz="2400" b="1" dirty="0" smtClean="0">
                <a:solidFill>
                  <a:srgbClr val="000099"/>
                </a:solidFill>
              </a:rPr>
              <a:t>  - образование Национального Конвента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CC0000"/>
                </a:solidFill>
              </a:rPr>
              <a:t>22 сентября 1792 г.</a:t>
            </a:r>
            <a:r>
              <a:rPr lang="ru-RU" sz="2400" b="1" dirty="0" smtClean="0">
                <a:solidFill>
                  <a:srgbClr val="000099"/>
                </a:solidFill>
              </a:rPr>
              <a:t> – объявлена республика, введен новый календарь.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В новом Собрании власть оспаривали две республиканские группировки — жирондисты и монтаньяры (якобинцы). Победили якобинцы.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CC0000"/>
                </a:solidFill>
              </a:rPr>
              <a:t>21 января 1793 г.</a:t>
            </a:r>
            <a:r>
              <a:rPr lang="ru-RU" sz="2400" b="1" dirty="0" smtClean="0">
                <a:solidFill>
                  <a:srgbClr val="000099"/>
                </a:solidFill>
              </a:rPr>
              <a:t> - Людовик XVI предан суду и обезглавлен.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CC0000"/>
                </a:solidFill>
              </a:rPr>
              <a:t>31 мая — 2 июня 1793 г.</a:t>
            </a:r>
            <a:r>
              <a:rPr lang="ru-RU" sz="2400" b="1" dirty="0" smtClean="0">
                <a:solidFill>
                  <a:srgbClr val="000099"/>
                </a:solidFill>
              </a:rPr>
              <a:t> - восстание в Париже –</a:t>
            </a:r>
            <a:r>
              <a:rPr lang="ru-RU" sz="2400" b="1" dirty="0" smtClean="0">
                <a:solidFill>
                  <a:srgbClr val="FF0000"/>
                </a:solidFill>
              </a:rPr>
              <a:t> приход якобинцев к власти</a:t>
            </a:r>
            <a:r>
              <a:rPr lang="ru-RU" sz="2400" b="1" dirty="0" smtClean="0">
                <a:solidFill>
                  <a:srgbClr val="000099"/>
                </a:solidFill>
              </a:rPr>
              <a:t>, арест и изгнание из Конвента жирондистов.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152400"/>
            <a:ext cx="8763000" cy="1876425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 u="sng">
                <a:solidFill>
                  <a:srgbClr val="CC0000"/>
                </a:solidFill>
                <a:latin typeface="Calibri" pitchFamily="34" charset="0"/>
              </a:rPr>
              <a:t>II </a:t>
            </a:r>
            <a:r>
              <a:rPr lang="ru-RU" sz="2800" b="1" i="1" u="sng">
                <a:solidFill>
                  <a:srgbClr val="CC0000"/>
                </a:solidFill>
                <a:latin typeface="Calibri" pitchFamily="34" charset="0"/>
              </a:rPr>
              <a:t>этап революции </a:t>
            </a:r>
          </a:p>
          <a:p>
            <a:pPr algn="ctr"/>
            <a:r>
              <a:rPr lang="ru-RU" sz="2800" b="1" i="1" u="sng">
                <a:solidFill>
                  <a:srgbClr val="CC0000"/>
                </a:solidFill>
                <a:latin typeface="Calibri" pitchFamily="34" charset="0"/>
              </a:rPr>
              <a:t>(10 августа 1792 г. – 2 июня 1793 г.)</a:t>
            </a:r>
            <a:r>
              <a:rPr lang="ru-RU" sz="2800" b="1" i="1">
                <a:solidFill>
                  <a:srgbClr val="CC0000"/>
                </a:solidFill>
                <a:latin typeface="Calibri" pitchFamily="34" charset="0"/>
              </a:rPr>
              <a:t>– </a:t>
            </a:r>
          </a:p>
          <a:p>
            <a:pPr algn="ctr"/>
            <a:r>
              <a:rPr lang="ru-RU" sz="2800" b="1">
                <a:solidFill>
                  <a:srgbClr val="CC0000"/>
                </a:solidFill>
                <a:latin typeface="Calibri" pitchFamily="34" charset="0"/>
              </a:rPr>
              <a:t>Противостояние якобинцев-монтаньяров и жирондистов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"/>
            <a:ext cx="8229600" cy="1524000"/>
          </a:xfrm>
          <a:ln w="76200">
            <a:solidFill>
              <a:srgbClr val="CC0000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i="1" u="sng" smtClean="0">
                <a:solidFill>
                  <a:srgbClr val="CC0000"/>
                </a:solidFill>
              </a:rPr>
              <a:t>III </a:t>
            </a:r>
            <a:r>
              <a:rPr lang="ru-RU" sz="2800" b="1" i="1" u="sng" smtClean="0">
                <a:solidFill>
                  <a:srgbClr val="CC0000"/>
                </a:solidFill>
              </a:rPr>
              <a:t>этап революции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i="1" u="sng" smtClean="0">
                <a:solidFill>
                  <a:srgbClr val="CC0000"/>
                </a:solidFill>
              </a:rPr>
              <a:t>(2 июня 1793</a:t>
            </a:r>
            <a:r>
              <a:rPr lang="en-US" sz="2800" b="1" i="1" u="sng" smtClean="0">
                <a:solidFill>
                  <a:srgbClr val="CC0000"/>
                </a:solidFill>
              </a:rPr>
              <a:t> </a:t>
            </a:r>
            <a:r>
              <a:rPr lang="ru-RU" sz="2800" b="1" i="1" u="sng" smtClean="0">
                <a:solidFill>
                  <a:srgbClr val="CC0000"/>
                </a:solidFill>
              </a:rPr>
              <a:t>г. -27июля 1794</a:t>
            </a:r>
            <a:r>
              <a:rPr lang="en-US" sz="2800" b="1" i="1" u="sng" smtClean="0">
                <a:solidFill>
                  <a:srgbClr val="CC0000"/>
                </a:solidFill>
              </a:rPr>
              <a:t> </a:t>
            </a:r>
            <a:r>
              <a:rPr lang="ru-RU" sz="2800" b="1" i="1" u="sng" smtClean="0">
                <a:solidFill>
                  <a:srgbClr val="CC0000"/>
                </a:solidFill>
              </a:rPr>
              <a:t>г.)</a:t>
            </a:r>
            <a:r>
              <a:rPr lang="ru-RU" sz="2800" b="1" i="1" smtClean="0">
                <a:solidFill>
                  <a:srgbClr val="CC0000"/>
                </a:solidFill>
              </a:rPr>
              <a:t> –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CC0000"/>
                </a:solidFill>
              </a:rPr>
              <a:t>якобинская диктатура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1828800"/>
            <a:ext cx="9144000" cy="4401205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000" b="1" u="sng" dirty="0">
                <a:solidFill>
                  <a:srgbClr val="CC0000"/>
                </a:solidFill>
                <a:latin typeface="Calibri" pitchFamily="34" charset="0"/>
              </a:rPr>
              <a:t>Мероприятия якобинцев: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>
                <a:solidFill>
                  <a:srgbClr val="CC0000"/>
                </a:solidFill>
                <a:latin typeface="Calibri" pitchFamily="34" charset="0"/>
              </a:rPr>
              <a:t>24 июня 1793 г.</a:t>
            </a:r>
            <a:r>
              <a:rPr lang="ru-RU" sz="2000" b="1" dirty="0">
                <a:solidFill>
                  <a:srgbClr val="000099"/>
                </a:solidFill>
                <a:latin typeface="Calibri" pitchFamily="34" charset="0"/>
              </a:rPr>
              <a:t> - новая республиканская </a:t>
            </a:r>
            <a:r>
              <a:rPr lang="ru-RU" sz="2000" b="1" dirty="0">
                <a:solidFill>
                  <a:srgbClr val="CC0000"/>
                </a:solidFill>
                <a:latin typeface="Calibri" pitchFamily="34" charset="0"/>
              </a:rPr>
              <a:t>Конституция</a:t>
            </a:r>
            <a:r>
              <a:rPr lang="ru-RU" sz="20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>
                <a:solidFill>
                  <a:srgbClr val="000099"/>
                </a:solidFill>
                <a:latin typeface="Calibri" pitchFamily="34" charset="0"/>
              </a:rPr>
              <a:t>Безвозмездная отмена сеньориальных повинностей, продажа национального имущества мелкими участками в рассрочку, поголовное и равное разделение между крестьянами (по их желанию) общинных земель. 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>
                <a:solidFill>
                  <a:srgbClr val="CC0000"/>
                </a:solidFill>
                <a:latin typeface="Calibri" pitchFamily="34" charset="0"/>
              </a:rPr>
              <a:t>Сентябрь 1793 г.</a:t>
            </a:r>
            <a:r>
              <a:rPr lang="ru-RU" sz="2000" b="1" dirty="0">
                <a:solidFill>
                  <a:srgbClr val="000099"/>
                </a:solidFill>
                <a:latin typeface="Calibri" pitchFamily="34" charset="0"/>
              </a:rPr>
              <a:t> - </a:t>
            </a:r>
            <a:r>
              <a:rPr lang="ru-RU" sz="2000" b="1" dirty="0">
                <a:solidFill>
                  <a:srgbClr val="CC0000"/>
                </a:solidFill>
                <a:latin typeface="Calibri" pitchFamily="34" charset="0"/>
              </a:rPr>
              <a:t>закон о всеобщем максимуме цен</a:t>
            </a:r>
            <a:r>
              <a:rPr lang="ru-RU" sz="2000" b="1" dirty="0">
                <a:solidFill>
                  <a:srgbClr val="000099"/>
                </a:solidFill>
                <a:latin typeface="Calibri" pitchFamily="34" charset="0"/>
              </a:rPr>
              <a:t> на товары первой необходимости. 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>
                <a:solidFill>
                  <a:srgbClr val="CC0000"/>
                </a:solidFill>
                <a:latin typeface="Calibri" pitchFamily="34" charset="0"/>
              </a:rPr>
              <a:t>17 сентября 1793 г.</a:t>
            </a:r>
            <a:r>
              <a:rPr lang="ru-RU" sz="2000" b="1" dirty="0">
                <a:solidFill>
                  <a:srgbClr val="000099"/>
                </a:solidFill>
                <a:latin typeface="Calibri" pitchFamily="34" charset="0"/>
              </a:rPr>
              <a:t> - </a:t>
            </a:r>
            <a:r>
              <a:rPr lang="ru-RU" sz="2000" b="1" dirty="0">
                <a:solidFill>
                  <a:srgbClr val="CC0000"/>
                </a:solidFill>
                <a:latin typeface="Calibri" pitchFamily="34" charset="0"/>
              </a:rPr>
              <a:t>декрет о подозрительных</a:t>
            </a:r>
            <a:r>
              <a:rPr lang="ru-RU" sz="2000" b="1" dirty="0">
                <a:solidFill>
                  <a:srgbClr val="000099"/>
                </a:solidFill>
                <a:latin typeface="Calibri" pitchFamily="34" charset="0"/>
              </a:rPr>
              <a:t> (тысячи смертных приговоров явным и мнимым противникам революционной власти - </a:t>
            </a:r>
            <a:r>
              <a:rPr lang="ru-RU" sz="2000" b="1" dirty="0">
                <a:solidFill>
                  <a:srgbClr val="CC0000"/>
                </a:solidFill>
                <a:latin typeface="Calibri" pitchFamily="34" charset="0"/>
              </a:rPr>
              <a:t>«якобинский террор»).</a:t>
            </a:r>
            <a:r>
              <a:rPr lang="ru-RU" sz="20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>
                <a:solidFill>
                  <a:srgbClr val="000099"/>
                </a:solidFill>
                <a:latin typeface="Calibri" pitchFamily="34" charset="0"/>
              </a:rPr>
              <a:t>Объявлен </a:t>
            </a:r>
            <a:r>
              <a:rPr lang="ru-RU" sz="2000" b="1" dirty="0">
                <a:solidFill>
                  <a:srgbClr val="CC0000"/>
                </a:solidFill>
                <a:latin typeface="Calibri" pitchFamily="34" charset="0"/>
              </a:rPr>
              <a:t>массовый набор в армию</a:t>
            </a:r>
            <a:r>
              <a:rPr lang="ru-RU" sz="2000" b="1" dirty="0">
                <a:solidFill>
                  <a:srgbClr val="000099"/>
                </a:solidFill>
                <a:latin typeface="Calibri" pitchFamily="34" charset="0"/>
              </a:rPr>
              <a:t>. 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>
                <a:solidFill>
                  <a:srgbClr val="CC0000"/>
                </a:solidFill>
                <a:latin typeface="Calibri" pitchFamily="34" charset="0"/>
              </a:rPr>
              <a:t>10 октября 1793 г.</a:t>
            </a:r>
            <a:r>
              <a:rPr lang="ru-RU" sz="2000" b="1" dirty="0">
                <a:solidFill>
                  <a:srgbClr val="000099"/>
                </a:solidFill>
                <a:latin typeface="Calibri" pitchFamily="34" charset="0"/>
              </a:rPr>
              <a:t> -  закон о временном революционном порядке управления - учреждение во Франции </a:t>
            </a:r>
            <a:r>
              <a:rPr lang="ru-RU" sz="2000" b="1" dirty="0">
                <a:solidFill>
                  <a:srgbClr val="CC0000"/>
                </a:solidFill>
                <a:latin typeface="Calibri" pitchFamily="34" charset="0"/>
              </a:rPr>
              <a:t>Якобинской диктатуры</a:t>
            </a:r>
            <a:r>
              <a:rPr lang="ru-RU" sz="2000" b="1" dirty="0">
                <a:solidFill>
                  <a:srgbClr val="000099"/>
                </a:solidFill>
                <a:latin typeface="Calibri" pitchFamily="34" charset="0"/>
              </a:rPr>
              <a:t> (</a:t>
            </a:r>
            <a:r>
              <a:rPr lang="ru-RU" sz="2000" b="1" dirty="0" smtClean="0">
                <a:solidFill>
                  <a:srgbClr val="000099"/>
                </a:solidFill>
                <a:latin typeface="Calibri" pitchFamily="34" charset="0"/>
              </a:rPr>
              <a:t>Максимилиан </a:t>
            </a:r>
            <a:r>
              <a:rPr lang="ru-RU" sz="2000" b="1" dirty="0">
                <a:solidFill>
                  <a:srgbClr val="000099"/>
                </a:solidFill>
                <a:latin typeface="Calibri" pitchFamily="34" charset="0"/>
              </a:rPr>
              <a:t>Робеспьер, Луи Сен-Жюст, Жорж </a:t>
            </a:r>
            <a:r>
              <a:rPr lang="ru-RU" sz="2000" b="1" dirty="0" err="1">
                <a:solidFill>
                  <a:srgbClr val="000099"/>
                </a:solidFill>
                <a:latin typeface="Calibri" pitchFamily="34" charset="0"/>
              </a:rPr>
              <a:t>Кутон</a:t>
            </a:r>
            <a:r>
              <a:rPr lang="ru-RU" sz="2000" b="1" dirty="0">
                <a:solidFill>
                  <a:srgbClr val="000099"/>
                </a:solidFill>
                <a:latin typeface="Calibri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«Нового времени»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Древность – Средние века – Новое время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57298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середина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вв. до начала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(1918 г.)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861048"/>
            <a:ext cx="8143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Новое время – важнейший этап в процессе становления современной мировой цивилизации, характеризующийся  переходом общества от «традиционного» типа к «индустриальному».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772816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</a:rPr>
              <a:t>Начало  Нового времени:                                                                    Окончание: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Великие географические открытия;                     завершение Первой мировой войны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Реформация;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Английская буржуазная революция 1640 г.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38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3352800" y="152400"/>
            <a:ext cx="5573713" cy="954107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C0000"/>
                </a:solidFill>
                <a:latin typeface="Calibri" pitchFamily="34" charset="0"/>
              </a:rPr>
              <a:t>Революционное </a:t>
            </a:r>
            <a:r>
              <a:rPr lang="ru-RU" sz="2800" b="1" dirty="0" smtClean="0">
                <a:solidFill>
                  <a:srgbClr val="CC0000"/>
                </a:solidFill>
                <a:latin typeface="Calibri" pitchFamily="34" charset="0"/>
              </a:rPr>
              <a:t>правительство</a:t>
            </a:r>
          </a:p>
          <a:p>
            <a:pPr algn="ctr"/>
            <a:r>
              <a:rPr lang="ru-RU" sz="2800" b="1" dirty="0" smtClean="0">
                <a:solidFill>
                  <a:srgbClr val="CC0000"/>
                </a:solidFill>
                <a:latin typeface="Calibri" pitchFamily="34" charset="0"/>
              </a:rPr>
              <a:t>«Якобинская диктатура»</a:t>
            </a:r>
            <a:endParaRPr lang="ru-RU" sz="2800" b="1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4745038" y="1676400"/>
            <a:ext cx="4398962" cy="126365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Calibri" pitchFamily="34" charset="0"/>
              </a:rPr>
              <a:t>Национальный конвент</a:t>
            </a:r>
            <a:r>
              <a:rPr lang="ru-RU" sz="2400" b="1">
                <a:solidFill>
                  <a:srgbClr val="000099"/>
                </a:solidFill>
                <a:latin typeface="Calibri" pitchFamily="34" charset="0"/>
              </a:rPr>
              <a:t> – </a:t>
            </a:r>
          </a:p>
          <a:p>
            <a:r>
              <a:rPr lang="ru-RU" sz="2400" b="1">
                <a:solidFill>
                  <a:srgbClr val="000099"/>
                </a:solidFill>
                <a:latin typeface="Calibri" pitchFamily="34" charset="0"/>
              </a:rPr>
              <a:t>высший законодательный </a:t>
            </a:r>
          </a:p>
          <a:p>
            <a:r>
              <a:rPr lang="ru-RU" sz="2400" b="1">
                <a:solidFill>
                  <a:srgbClr val="000099"/>
                </a:solidFill>
                <a:latin typeface="Calibri" pitchFamily="34" charset="0"/>
              </a:rPr>
              <a:t>и исполнительный орган</a:t>
            </a:r>
          </a:p>
        </p:txBody>
      </p:sp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3443288" y="3200400"/>
            <a:ext cx="5700712" cy="898525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Calibri" pitchFamily="34" charset="0"/>
              </a:rPr>
              <a:t>Комитет общественного спасения</a:t>
            </a:r>
            <a:r>
              <a:rPr lang="ru-RU" sz="2400" b="1">
                <a:solidFill>
                  <a:srgbClr val="000099"/>
                </a:solidFill>
                <a:latin typeface="Calibri" pitchFamily="34" charset="0"/>
              </a:rPr>
              <a:t> – </a:t>
            </a:r>
          </a:p>
          <a:p>
            <a:r>
              <a:rPr lang="ru-RU" sz="2400" b="1">
                <a:solidFill>
                  <a:srgbClr val="000099"/>
                </a:solidFill>
                <a:latin typeface="Calibri" pitchFamily="34" charset="0"/>
              </a:rPr>
              <a:t>ядро, фактический центр Конвента</a:t>
            </a:r>
          </a:p>
        </p:txBody>
      </p:sp>
      <p:sp>
        <p:nvSpPr>
          <p:cNvPr id="12294" name="Rectangle 12"/>
          <p:cNvSpPr>
            <a:spLocks noChangeArrowheads="1"/>
          </p:cNvSpPr>
          <p:nvPr/>
        </p:nvSpPr>
        <p:spPr bwMode="auto">
          <a:xfrm>
            <a:off x="838200" y="4343400"/>
            <a:ext cx="8305800" cy="126365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Calibri" pitchFamily="34" charset="0"/>
              </a:rPr>
              <a:t>Комитет общественной безопасности</a:t>
            </a:r>
            <a:r>
              <a:rPr lang="ru-RU" sz="2400" b="1">
                <a:solidFill>
                  <a:srgbClr val="000099"/>
                </a:solidFill>
                <a:latin typeface="Calibri" pitchFamily="34" charset="0"/>
              </a:rPr>
              <a:t> – преследование контрреволюционеров, </a:t>
            </a:r>
          </a:p>
          <a:p>
            <a:r>
              <a:rPr lang="ru-RU" sz="2400" b="1">
                <a:solidFill>
                  <a:srgbClr val="000099"/>
                </a:solidFill>
                <a:latin typeface="Calibri" pitchFamily="34" charset="0"/>
              </a:rPr>
              <a:t>арест и предание суду революционного трибунала</a:t>
            </a:r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52400" y="5791200"/>
            <a:ext cx="6937375" cy="898525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99"/>
                </a:solidFill>
                <a:latin typeface="Calibri" pitchFamily="34" charset="0"/>
              </a:rPr>
              <a:t>Органы Якобинской диктатуры на местах – </a:t>
            </a:r>
          </a:p>
          <a:p>
            <a:r>
              <a:rPr lang="ru-RU" sz="2400" b="1">
                <a:solidFill>
                  <a:srgbClr val="CC0000"/>
                </a:solidFill>
                <a:latin typeface="Calibri" pitchFamily="34" charset="0"/>
              </a:rPr>
              <a:t>революционные комитеты</a:t>
            </a:r>
          </a:p>
        </p:txBody>
      </p:sp>
      <p:sp>
        <p:nvSpPr>
          <p:cNvPr id="12296" name="Rectangle 14"/>
          <p:cNvSpPr>
            <a:spLocks noChangeArrowheads="1"/>
          </p:cNvSpPr>
          <p:nvPr/>
        </p:nvSpPr>
        <p:spPr bwMode="auto">
          <a:xfrm>
            <a:off x="1447800" y="3581400"/>
            <a:ext cx="1735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М. Робеспьер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"/>
            <a:ext cx="9144000" cy="3124200"/>
          </a:xfrm>
          <a:ln w="76200">
            <a:solidFill>
              <a:srgbClr val="CC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CC0000"/>
                </a:solidFill>
              </a:rPr>
              <a:t>27 июля 1794 г.</a:t>
            </a:r>
            <a:r>
              <a:rPr lang="ru-RU" sz="2400" b="1" smtClean="0">
                <a:solidFill>
                  <a:srgbClr val="000099"/>
                </a:solidFill>
              </a:rPr>
              <a:t> (9 термидора II года республики по революционному календарю) – </a:t>
            </a:r>
            <a:r>
              <a:rPr lang="ru-RU" sz="2400" b="1" smtClean="0">
                <a:solidFill>
                  <a:srgbClr val="CC0000"/>
                </a:solidFill>
              </a:rPr>
              <a:t>государственный переворот - свержение якобинцев</a:t>
            </a:r>
            <a:endParaRPr lang="ru-RU" sz="2400" b="1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000099"/>
                </a:solidFill>
              </a:rPr>
              <a:t>(отменены законы о подозрительных и максимум цен,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000099"/>
                </a:solidFill>
              </a:rPr>
              <a:t>распущен Революционный трибунал и т. д.)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CC0000"/>
                </a:solidFill>
              </a:rPr>
              <a:t>Лето 1795 г.</a:t>
            </a:r>
            <a:r>
              <a:rPr lang="ru-RU" sz="2400" b="1" smtClean="0">
                <a:solidFill>
                  <a:srgbClr val="000099"/>
                </a:solidFill>
              </a:rPr>
              <a:t> - новая Конституция (сохранила во Франции республику, ограниченное избирательное право и разделение властей).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smtClean="0">
              <a:solidFill>
                <a:srgbClr val="000099"/>
              </a:solidFill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0" y="3733800"/>
            <a:ext cx="9144000" cy="11430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 i="1" u="sng">
                <a:solidFill>
                  <a:srgbClr val="CC0000"/>
                </a:solidFill>
                <a:latin typeface="Calibri" pitchFamily="34" charset="0"/>
              </a:rPr>
              <a:t>IV </a:t>
            </a:r>
            <a:r>
              <a:rPr lang="ru-RU" sz="2800" b="1" i="1" u="sng">
                <a:solidFill>
                  <a:srgbClr val="CC0000"/>
                </a:solidFill>
                <a:latin typeface="Calibri" pitchFamily="34" charset="0"/>
              </a:rPr>
              <a:t>этап революции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800" b="1" i="1" u="sng">
                <a:solidFill>
                  <a:srgbClr val="CC0000"/>
                </a:solidFill>
                <a:latin typeface="Calibri" pitchFamily="34" charset="0"/>
              </a:rPr>
              <a:t>(27июля 1794</a:t>
            </a:r>
            <a:r>
              <a:rPr lang="en-US" sz="2800" b="1" i="1" u="sng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ru-RU" sz="2800" b="1" i="1" u="sng">
                <a:solidFill>
                  <a:srgbClr val="CC0000"/>
                </a:solidFill>
                <a:latin typeface="Calibri" pitchFamily="34" charset="0"/>
              </a:rPr>
              <a:t>г.</a:t>
            </a:r>
            <a:r>
              <a:rPr lang="en-US" sz="2800" b="1" i="1" u="sng">
                <a:solidFill>
                  <a:srgbClr val="CC0000"/>
                </a:solidFill>
                <a:latin typeface="Calibri" pitchFamily="34" charset="0"/>
              </a:rPr>
              <a:t> – 10 </a:t>
            </a:r>
            <a:r>
              <a:rPr lang="ru-RU" sz="2800" b="1" i="1" u="sng">
                <a:solidFill>
                  <a:srgbClr val="CC0000"/>
                </a:solidFill>
                <a:latin typeface="Calibri" pitchFamily="34" charset="0"/>
              </a:rPr>
              <a:t>ноября 1799 г.)</a:t>
            </a:r>
            <a:r>
              <a:rPr lang="ru-RU" sz="2800" b="1" i="1">
                <a:solidFill>
                  <a:srgbClr val="CC0000"/>
                </a:solidFill>
                <a:latin typeface="Calibri" pitchFamily="34" charset="0"/>
              </a:rPr>
              <a:t> – </a:t>
            </a:r>
            <a:endParaRPr lang="ru-RU" sz="2800" b="1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4800600" y="3276600"/>
            <a:ext cx="0" cy="4572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3048000" y="152400"/>
            <a:ext cx="3505200" cy="6858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CC0000"/>
                </a:solidFill>
                <a:latin typeface="Calibri" pitchFamily="34" charset="0"/>
              </a:rPr>
              <a:t>Конституция 1795 г.</a:t>
            </a: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3124200" y="1066800"/>
            <a:ext cx="2971800" cy="9144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CC0000"/>
                </a:solidFill>
                <a:latin typeface="Calibri" pitchFamily="34" charset="0"/>
              </a:rPr>
              <a:t>Законодательный </a:t>
            </a:r>
          </a:p>
          <a:p>
            <a:pPr algn="ctr"/>
            <a:r>
              <a:rPr lang="ru-RU" sz="2400" b="1">
                <a:solidFill>
                  <a:srgbClr val="CC0000"/>
                </a:solidFill>
                <a:latin typeface="Calibri" pitchFamily="34" charset="0"/>
              </a:rPr>
              <a:t>корпус</a:t>
            </a: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381000" y="1219200"/>
            <a:ext cx="2590800" cy="15240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99"/>
                </a:solidFill>
                <a:latin typeface="Calibri" pitchFamily="34" charset="0"/>
              </a:rPr>
              <a:t>Нижняя палата – </a:t>
            </a:r>
          </a:p>
          <a:p>
            <a:pPr algn="ctr"/>
            <a:r>
              <a:rPr lang="ru-RU" sz="2000" b="1">
                <a:solidFill>
                  <a:srgbClr val="000099"/>
                </a:solidFill>
                <a:latin typeface="Calibri" pitchFamily="34" charset="0"/>
              </a:rPr>
              <a:t>Совет пятисот</a:t>
            </a:r>
          </a:p>
          <a:p>
            <a:pPr algn="ctr"/>
            <a:r>
              <a:rPr lang="ru-RU" sz="2000" b="1">
                <a:solidFill>
                  <a:srgbClr val="000099"/>
                </a:solidFill>
                <a:latin typeface="Calibri" pitchFamily="34" charset="0"/>
              </a:rPr>
              <a:t>(обсуждение </a:t>
            </a:r>
          </a:p>
          <a:p>
            <a:pPr algn="ctr"/>
            <a:r>
              <a:rPr lang="ru-RU" sz="2000" b="1">
                <a:solidFill>
                  <a:srgbClr val="000099"/>
                </a:solidFill>
                <a:latin typeface="Calibri" pitchFamily="34" charset="0"/>
              </a:rPr>
              <a:t>законопроектов)</a:t>
            </a:r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6248400" y="1066800"/>
            <a:ext cx="2590800" cy="18288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99"/>
                </a:solidFill>
                <a:latin typeface="Calibri" pitchFamily="34" charset="0"/>
              </a:rPr>
              <a:t>Верхняя палата – </a:t>
            </a:r>
          </a:p>
          <a:p>
            <a:pPr algn="ctr"/>
            <a:r>
              <a:rPr lang="ru-RU" sz="2000" b="1">
                <a:solidFill>
                  <a:srgbClr val="000099"/>
                </a:solidFill>
                <a:latin typeface="Calibri" pitchFamily="34" charset="0"/>
              </a:rPr>
              <a:t>Совет старейшин</a:t>
            </a:r>
          </a:p>
          <a:p>
            <a:pPr algn="ctr"/>
            <a:r>
              <a:rPr lang="ru-RU" sz="2000" b="1">
                <a:solidFill>
                  <a:srgbClr val="000099"/>
                </a:solidFill>
                <a:latin typeface="Calibri" pitchFamily="34" charset="0"/>
              </a:rPr>
              <a:t>(принимала или </a:t>
            </a:r>
          </a:p>
          <a:p>
            <a:pPr algn="ctr"/>
            <a:r>
              <a:rPr lang="ru-RU" sz="2000" b="1">
                <a:solidFill>
                  <a:srgbClr val="000099"/>
                </a:solidFill>
                <a:latin typeface="Calibri" pitchFamily="34" charset="0"/>
              </a:rPr>
              <a:t>отвергала </a:t>
            </a:r>
          </a:p>
          <a:p>
            <a:pPr algn="ctr"/>
            <a:r>
              <a:rPr lang="ru-RU" sz="2000" b="1">
                <a:solidFill>
                  <a:srgbClr val="000099"/>
                </a:solidFill>
                <a:latin typeface="Calibri" pitchFamily="34" charset="0"/>
              </a:rPr>
              <a:t>законопроекты)</a:t>
            </a:r>
          </a:p>
        </p:txBody>
      </p:sp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3200400" y="2362200"/>
            <a:ext cx="2819400" cy="9144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CC0000"/>
                </a:solidFill>
                <a:latin typeface="Calibri" pitchFamily="34" charset="0"/>
              </a:rPr>
              <a:t>Исполнительная </a:t>
            </a:r>
          </a:p>
          <a:p>
            <a:pPr algn="ctr"/>
            <a:r>
              <a:rPr lang="ru-RU" sz="2400" b="1">
                <a:solidFill>
                  <a:srgbClr val="CC0000"/>
                </a:solidFill>
                <a:latin typeface="Calibri" pitchFamily="34" charset="0"/>
              </a:rPr>
              <a:t>власть</a:t>
            </a:r>
          </a:p>
        </p:txBody>
      </p:sp>
      <p:sp>
        <p:nvSpPr>
          <p:cNvPr id="14343" name="Rectangle 13"/>
          <p:cNvSpPr>
            <a:spLocks noChangeArrowheads="1"/>
          </p:cNvSpPr>
          <p:nvPr/>
        </p:nvSpPr>
        <p:spPr bwMode="auto">
          <a:xfrm>
            <a:off x="152400" y="3505200"/>
            <a:ext cx="8839200" cy="777875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99"/>
                </a:solidFill>
                <a:latin typeface="Calibri" pitchFamily="34" charset="0"/>
              </a:rPr>
              <a:t>Директория – особый комитет из 5 человек, избираемый Законодательным корпусом</a:t>
            </a:r>
          </a:p>
        </p:txBody>
      </p:sp>
      <p:sp>
        <p:nvSpPr>
          <p:cNvPr id="14344" name="Rectangle 14"/>
          <p:cNvSpPr>
            <a:spLocks noChangeArrowheads="1"/>
          </p:cNvSpPr>
          <p:nvPr/>
        </p:nvSpPr>
        <p:spPr bwMode="auto">
          <a:xfrm>
            <a:off x="457200" y="4724400"/>
            <a:ext cx="1752600" cy="4572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CC0000"/>
                </a:solidFill>
                <a:latin typeface="Calibri" pitchFamily="34" charset="0"/>
              </a:rPr>
              <a:t>Министры </a:t>
            </a:r>
          </a:p>
        </p:txBody>
      </p:sp>
      <p:sp>
        <p:nvSpPr>
          <p:cNvPr id="14345" name="Rectangle 15"/>
          <p:cNvSpPr>
            <a:spLocks noChangeArrowheads="1"/>
          </p:cNvSpPr>
          <p:nvPr/>
        </p:nvSpPr>
        <p:spPr bwMode="auto">
          <a:xfrm>
            <a:off x="3276600" y="4648200"/>
            <a:ext cx="2743200" cy="6096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CC0000"/>
                </a:solidFill>
                <a:latin typeface="Calibri" pitchFamily="34" charset="0"/>
              </a:rPr>
              <a:t>Департаменты</a:t>
            </a:r>
          </a:p>
          <a:p>
            <a:pPr algn="ctr"/>
            <a:r>
              <a:rPr lang="ru-RU" sz="2000" b="1">
                <a:solidFill>
                  <a:srgbClr val="CC0000"/>
                </a:solidFill>
                <a:latin typeface="Calibri" pitchFamily="34" charset="0"/>
              </a:rPr>
              <a:t>власти</a:t>
            </a:r>
          </a:p>
        </p:txBody>
      </p:sp>
      <p:sp>
        <p:nvSpPr>
          <p:cNvPr id="14346" name="Rectangle 16"/>
          <p:cNvSpPr>
            <a:spLocks noChangeArrowheads="1"/>
          </p:cNvSpPr>
          <p:nvPr/>
        </p:nvSpPr>
        <p:spPr bwMode="auto">
          <a:xfrm>
            <a:off x="6477000" y="4572000"/>
            <a:ext cx="2209800" cy="6858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CC0000"/>
                </a:solidFill>
                <a:latin typeface="Calibri" pitchFamily="34" charset="0"/>
              </a:rPr>
              <a:t>Военное</a:t>
            </a:r>
          </a:p>
          <a:p>
            <a:pPr algn="ctr"/>
            <a:r>
              <a:rPr lang="ru-RU" sz="2000" b="1">
                <a:solidFill>
                  <a:srgbClr val="CC0000"/>
                </a:solidFill>
                <a:latin typeface="Calibri" pitchFamily="34" charset="0"/>
              </a:rPr>
              <a:t>командование</a:t>
            </a:r>
          </a:p>
        </p:txBody>
      </p:sp>
      <p:sp>
        <p:nvSpPr>
          <p:cNvPr id="14347" name="Rectangle 18"/>
          <p:cNvSpPr>
            <a:spLocks noChangeArrowheads="1"/>
          </p:cNvSpPr>
          <p:nvPr/>
        </p:nvSpPr>
        <p:spPr bwMode="auto">
          <a:xfrm>
            <a:off x="228600" y="5562600"/>
            <a:ext cx="8686800" cy="992188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99"/>
                </a:solidFill>
                <a:latin typeface="Calibri" pitchFamily="34" charset="0"/>
              </a:rPr>
              <a:t>Избирательная система – цензовая, двухстепенная</a:t>
            </a:r>
          </a:p>
          <a:p>
            <a:r>
              <a:rPr lang="ru-RU" b="1">
                <a:solidFill>
                  <a:srgbClr val="000099"/>
                </a:solidFill>
                <a:latin typeface="Calibri" pitchFamily="34" charset="0"/>
              </a:rPr>
              <a:t>Сохранение за новыми владельцами имущества, приобретенного за время революции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419600" y="381000"/>
            <a:ext cx="4495800" cy="5791200"/>
          </a:xfrm>
          <a:ln w="76200">
            <a:solidFill>
              <a:srgbClr val="CC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b="1" smtClean="0">
                <a:solidFill>
                  <a:srgbClr val="000099"/>
                </a:solidFill>
              </a:rPr>
              <a:t>Однако конституция 1795 г. не смогла учредить во Франции устойчивой государственной власти, Директория постоянно лавировала между своими противниками — якобинцами и роялистами, попеременно привлекая на свою сторону то одних, то других. В конечном счете она окончательно себя скомпрометировала.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4025900" cy="42672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457200" y="5334000"/>
            <a:ext cx="35083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000099"/>
                </a:solidFill>
                <a:latin typeface="Calibri" pitchFamily="34" charset="0"/>
              </a:rPr>
              <a:t>Государственный переворот</a:t>
            </a:r>
          </a:p>
          <a:p>
            <a:pPr algn="ctr"/>
            <a:r>
              <a:rPr lang="ru-RU" b="1">
                <a:solidFill>
                  <a:srgbClr val="000099"/>
                </a:solidFill>
                <a:latin typeface="Calibri" pitchFamily="34" charset="0"/>
              </a:rPr>
              <a:t>18—19 брюмера </a:t>
            </a:r>
          </a:p>
          <a:p>
            <a:pPr algn="ctr"/>
            <a:r>
              <a:rPr lang="en-US" b="1">
                <a:solidFill>
                  <a:srgbClr val="000099"/>
                </a:solidFill>
                <a:latin typeface="Calibri" pitchFamily="34" charset="0"/>
              </a:rPr>
              <a:t>VIII </a:t>
            </a:r>
            <a:r>
              <a:rPr lang="ru-RU" b="1">
                <a:solidFill>
                  <a:srgbClr val="000099"/>
                </a:solidFill>
                <a:latin typeface="Calibri" pitchFamily="34" charset="0"/>
              </a:rPr>
              <a:t>года Республики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95800" y="304800"/>
            <a:ext cx="4648200" cy="6400800"/>
          </a:xfrm>
          <a:ln w="76200">
            <a:solidFill>
              <a:srgbClr val="000099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CC0000"/>
                </a:solidFill>
              </a:rPr>
              <a:t>9—10 ноября</a:t>
            </a:r>
            <a:r>
              <a:rPr lang="ru-RU" sz="2800" b="1" smtClean="0">
                <a:solidFill>
                  <a:srgbClr val="000099"/>
                </a:solidFill>
              </a:rPr>
              <a:t> (18—19 брюмера </a:t>
            </a:r>
            <a:r>
              <a:rPr lang="en-US" sz="2800" b="1" smtClean="0">
                <a:solidFill>
                  <a:srgbClr val="000099"/>
                </a:solidFill>
              </a:rPr>
              <a:t>VIII </a:t>
            </a:r>
            <a:r>
              <a:rPr lang="ru-RU" sz="2800" b="1" smtClean="0">
                <a:solidFill>
                  <a:srgbClr val="000099"/>
                </a:solidFill>
              </a:rPr>
              <a:t>года Республики ) </a:t>
            </a:r>
            <a:r>
              <a:rPr lang="ru-RU" sz="2800" b="1" smtClean="0">
                <a:solidFill>
                  <a:srgbClr val="CC0000"/>
                </a:solidFill>
              </a:rPr>
              <a:t>1799 г.</a:t>
            </a:r>
            <a:r>
              <a:rPr lang="ru-RU" sz="2800" b="1" smtClean="0">
                <a:solidFill>
                  <a:srgbClr val="000099"/>
                </a:solidFill>
              </a:rPr>
              <a:t> - государственный переворот - окончание Великой французской буржуазной революции.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CC0000"/>
                </a:solidFill>
              </a:rPr>
              <a:t>Свержение власти Директории</a:t>
            </a:r>
            <a:r>
              <a:rPr lang="ru-RU" sz="2800" b="1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000099"/>
                </a:solidFill>
              </a:rPr>
              <a:t>Передача власти трем временным консулам во главе с Наполеоном Бонапартом.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71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0" y="6324600"/>
            <a:ext cx="444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Наполеон Бонапарт – первый консул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ln w="76200"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ru-RU" sz="2800" b="1" i="1" u="sng" smtClean="0">
                <a:solidFill>
                  <a:srgbClr val="CC0000"/>
                </a:solidFill>
              </a:rPr>
              <a:t>Основные черты и значение Великой французской буржуазной революции </a:t>
            </a:r>
            <a:r>
              <a:rPr lang="en-US" sz="2800" b="1" i="1" u="sng" smtClean="0">
                <a:solidFill>
                  <a:srgbClr val="CC0000"/>
                </a:solidFill>
              </a:rPr>
              <a:t>XVIII </a:t>
            </a:r>
            <a:r>
              <a:rPr lang="ru-RU" sz="2800" b="1" i="1" u="sng" smtClean="0">
                <a:solidFill>
                  <a:srgbClr val="CC0000"/>
                </a:solidFill>
              </a:rPr>
              <a:t>в.</a:t>
            </a:r>
            <a:endParaRPr lang="ru-RU" sz="2800" b="1" smtClean="0">
              <a:solidFill>
                <a:srgbClr val="CC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257800"/>
          </a:xfrm>
          <a:ln w="76200">
            <a:solidFill>
              <a:srgbClr val="000099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1. Уничтожение старого порядка (свержение монархии, разрушение феодального уклада).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2. Утверждение буржуазного общества и расчистка путей для дальнейшего капиталистического развития Франции (ликвидация феодально-сословных порядков).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3. Сосредоточение политической и экономической власти в руках буржуазии.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4.  Возникновение форм буржуазной земельной собственности: крестьянская и крупная собственность бывших дворян и буржуазии.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5.  Создание предпосылок для промышленного переворота.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6. Дальнейшее формирование единого национального рынка</a:t>
            </a:r>
            <a:r>
              <a:rPr lang="en-US" sz="2000" b="1" dirty="0" smtClean="0">
                <a:solidFill>
                  <a:srgbClr val="000099"/>
                </a:solidFill>
              </a:rPr>
              <a:t>.</a:t>
            </a:r>
            <a:endParaRPr lang="ru-RU" sz="2000" b="1" dirty="0" smtClean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b="1" i="1" u="sng" dirty="0" smtClean="0">
                <a:solidFill>
                  <a:srgbClr val="CC0000"/>
                </a:solidFill>
              </a:rPr>
              <a:t>Самый крупный социальный переворот Нового времени, её события во много определяли европейскую историю: </a:t>
            </a:r>
          </a:p>
          <a:p>
            <a:pPr algn="just">
              <a:lnSpc>
                <a:spcPct val="80000"/>
              </a:lnSpc>
            </a:pPr>
            <a:r>
              <a:rPr lang="ru-RU" sz="2000" b="1" i="1" dirty="0" smtClean="0">
                <a:solidFill>
                  <a:srgbClr val="FF0000"/>
                </a:solidFill>
              </a:rPr>
              <a:t>пробуждение национально-освободительной борьбы;</a:t>
            </a:r>
          </a:p>
          <a:p>
            <a:pPr algn="just">
              <a:lnSpc>
                <a:spcPct val="80000"/>
              </a:lnSpc>
            </a:pPr>
            <a:r>
              <a:rPr lang="ru-RU" sz="2000" b="1" i="1" dirty="0" smtClean="0">
                <a:solidFill>
                  <a:srgbClr val="FF0000"/>
                </a:solidFill>
              </a:rPr>
              <a:t>Провозглашение неотъемлемых прав человека, формирование гражданского общества;</a:t>
            </a:r>
          </a:p>
          <a:p>
            <a:pPr algn="just">
              <a:lnSpc>
                <a:spcPct val="80000"/>
              </a:lnSpc>
            </a:pPr>
            <a:r>
              <a:rPr lang="ru-RU" sz="2000" b="1" i="1" dirty="0" smtClean="0">
                <a:solidFill>
                  <a:srgbClr val="FF0000"/>
                </a:solidFill>
              </a:rPr>
              <a:t>Революционный лозунг «Свобода, Равенство, Братство» обрел множество сторонников среди народов европейских стран;</a:t>
            </a:r>
          </a:p>
          <a:p>
            <a:pPr algn="just">
              <a:lnSpc>
                <a:spcPct val="80000"/>
              </a:lnSpc>
            </a:pPr>
            <a:r>
              <a:rPr lang="ru-RU" sz="2000" b="1" i="1" dirty="0" smtClean="0">
                <a:solidFill>
                  <a:srgbClr val="FF0000"/>
                </a:solidFill>
              </a:rPr>
              <a:t>Уроки – опасность террора и насилия.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b="1" i="1" u="sng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Особенности Нового времени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1124744"/>
            <a:ext cx="806489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sz="2000" b="1" dirty="0" smtClean="0"/>
              <a:t>Развитие экономики</a:t>
            </a:r>
            <a:r>
              <a:rPr lang="ru-RU" sz="2000" dirty="0" smtClean="0"/>
              <a:t>: торговля (Париж, Лион, Лондон, Амстердам), финансы, банковское дело, появление мануфактуры, развитие ткачества, горного, оружейного дела, активное использование энергии воды и ветра; натуральное хозяйство уступает товарному, утверждение рыночных отношений;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Рост населения;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Изменение социальной структуры общества </a:t>
            </a:r>
            <a:r>
              <a:rPr lang="ru-RU" sz="2000" dirty="0" smtClean="0"/>
              <a:t>(буржуазия, «новое дворянство»);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Перемены в духовной сфере</a:t>
            </a:r>
            <a:r>
              <a:rPr lang="ru-RU" sz="2000" dirty="0" smtClean="0"/>
              <a:t>: распространение гуманизма, падение роли католической церкви;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Достижения </a:t>
            </a:r>
            <a:r>
              <a:rPr lang="ru-RU" sz="2000" b="1" dirty="0" err="1" smtClean="0"/>
              <a:t>науки:</a:t>
            </a:r>
            <a:r>
              <a:rPr lang="ru-RU" sz="2000" dirty="0" err="1" smtClean="0"/>
              <a:t>Великие</a:t>
            </a:r>
            <a:r>
              <a:rPr lang="ru-RU" sz="2000" dirty="0" smtClean="0"/>
              <a:t> географические открытия;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Трансформация цивилизации в форме борьбы</a:t>
            </a:r>
            <a:r>
              <a:rPr lang="ru-RU" sz="2000" dirty="0" smtClean="0"/>
              <a:t>: религиозные войны, национально-освободительные движения, буржуазные революции (Нидерланды, Англия, Франция);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Гегемония Европы </a:t>
            </a:r>
            <a:r>
              <a:rPr lang="ru-RU" sz="2000" dirty="0" smtClean="0"/>
              <a:t>– колониальные захваты в Азии и Африке, экспансия.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3529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ВОЗРОЖДЕНИЕ – РЕНЕССАНС</a:t>
            </a:r>
          </a:p>
          <a:p>
            <a:pPr algn="ctr"/>
            <a:r>
              <a:rPr lang="ru-RU" sz="2000" dirty="0" smtClean="0"/>
              <a:t>Период в культурном и идейном развитии стран Западной и Центральной Европы (Х</a:t>
            </a:r>
            <a:r>
              <a:rPr lang="en-US" sz="2000" dirty="0" smtClean="0"/>
              <a:t>IV – XVI</a:t>
            </a:r>
            <a:r>
              <a:rPr lang="ru-RU" sz="2000" dirty="0" smtClean="0"/>
              <a:t> вв.), связанный с переходом от Средневековья к Новому времени</a:t>
            </a:r>
          </a:p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Особенности: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000" dirty="0" smtClean="0"/>
              <a:t>Интерес к культурному наследию античности;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Светский характер, критика религиозных догматов;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Вера в возможности человека, его волю и разум;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Утверждение идеала гармоничной, творческой личности;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Новые ценностные ориентиры – </a:t>
            </a:r>
            <a:r>
              <a:rPr lang="ru-RU" sz="2000" b="1" u="sng" dirty="0" smtClean="0">
                <a:solidFill>
                  <a:srgbClr val="C00000"/>
                </a:solidFill>
              </a:rPr>
              <a:t>гуманизм - </a:t>
            </a:r>
            <a:r>
              <a:rPr lang="ru-RU" sz="2000" dirty="0" smtClean="0"/>
              <a:t>система мировоззрения, основу которого составляет защита достоинства и </a:t>
            </a:r>
          </a:p>
          <a:p>
            <a:r>
              <a:rPr lang="ru-RU" sz="2000" dirty="0" err="1" smtClean="0"/>
              <a:t>самоценности</a:t>
            </a:r>
            <a:r>
              <a:rPr lang="ru-RU" sz="2000" dirty="0" smtClean="0"/>
              <a:t> личности, ее свободы и права на счастье.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4509120"/>
            <a:ext cx="734481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Последствия: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Открытие и колонизация новых земель;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Теоретический и технологический прогресс в науке и искусстве;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Изменение отношения к церкви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0"/>
            <a:ext cx="61206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Представители эпохи Возрождения:</a:t>
            </a:r>
          </a:p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476672"/>
          <a:ext cx="8856985" cy="6379464"/>
        </p:xfrm>
        <a:graphic>
          <a:graphicData uri="http://schemas.openxmlformats.org/drawingml/2006/table">
            <a:tbl>
              <a:tblPr/>
              <a:tblGrid>
                <a:gridCol w="2290599"/>
                <a:gridCol w="4199432"/>
                <a:gridCol w="2366954"/>
              </a:tblGrid>
              <a:tr h="13868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Литература</a:t>
                      </a: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Франсуа Рабле</a:t>
                      </a: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Отвержение средневекового аскетизма, ограничение духовной свободы. </a:t>
                      </a: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Гаргантюа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Пантагрюэль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»</a:t>
                      </a: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6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Томас Мор</a:t>
                      </a: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Описал идеальное общество, где не существует частной собственности</a:t>
                      </a: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«Утопия»</a:t>
                      </a: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6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Никколо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Макиавелли</a:t>
                      </a: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Цель оправдывает средства, если цель – государственное благо</a:t>
                      </a: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«Государь»</a:t>
                      </a: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Вильям Шекспир</a:t>
                      </a: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Создал яркие, волевые образы, способные сломить нормы</a:t>
                      </a: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«Гамлет», «Отелло», «Ромео и Джульетта»</a:t>
                      </a: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3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Искусство</a:t>
                      </a: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Микеланджело </a:t>
                      </a: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Буонарроти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Создали образцы эстетического совершенства,  “универсальный образ” прекрасного человека, совершенного физически и духовно, воплощено представление о гармонической красоте бытия.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Сикстинская капелла, Скульптура Давида</a:t>
                      </a: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Рафаэль </a:t>
                      </a: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Санти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Сикстинская Мадонна,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Мадонна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Конестабиле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19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Леонардо да Винчи</a:t>
                      </a: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626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«Джоконда», «Тайная вечеря»</a:t>
                      </a: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23637759"/>
              </p:ext>
            </p:extLst>
          </p:nvPr>
        </p:nvGraphicFramePr>
        <p:xfrm>
          <a:off x="0" y="857232"/>
          <a:ext cx="9144000" cy="5801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/>
                <a:gridCol w="3000396"/>
                <a:gridCol w="3000396"/>
                <a:gridCol w="214310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Мореплаватель(страна)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Открытие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Последствия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3081">
                <a:tc>
                  <a:txBody>
                    <a:bodyPr/>
                    <a:lstStyle/>
                    <a:p>
                      <a:pPr algn="l"/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1487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Барталомеу</a:t>
                      </a:r>
                      <a:r>
                        <a:rPr kumimoji="0"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Диаш</a:t>
                      </a:r>
                      <a:endParaRPr kumimoji="0" lang="ru-RU" sz="20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kumimoji="0"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(Португалия)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Обогнул южную оконечность Африки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algn="l"/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Начало освоения и колонизации Азии,</a:t>
                      </a:r>
                      <a:r>
                        <a:rPr lang="ru-RU" sz="20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Африки, Америки</a:t>
                      </a:r>
                      <a:endParaRPr lang="ru-RU" sz="20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4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1492 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Христофор Колумб</a:t>
                      </a:r>
                    </a:p>
                    <a:p>
                      <a:pPr algn="l"/>
                      <a:r>
                        <a:rPr kumimoji="0"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(Испания)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Америка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kumimoji="0" lang="ru-RU" sz="20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1498 г.</a:t>
                      </a:r>
                    </a:p>
                    <a:p>
                      <a:pPr algn="l"/>
                      <a:endParaRPr lang="ru-RU" sz="2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Васко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 Гама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(Португалия)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Открытие </a:t>
                      </a:r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морского пути в Индию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b="1" i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4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1500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Кабрал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(Португалия</a:t>
                      </a:r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Открытие </a:t>
                      </a:r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Бразилии, Южная Америка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b="1" i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4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1497-1498 гг.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Джон и Себастьян </a:t>
                      </a:r>
                      <a:r>
                        <a:rPr lang="ru-RU" sz="20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Каботы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(Англия</a:t>
                      </a:r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Северная Америка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b="1" i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6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1534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Жак </a:t>
                      </a:r>
                      <a:r>
                        <a:rPr lang="ru-RU" sz="20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Картье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(Франция</a:t>
                      </a:r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Северная Америка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b="1" i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90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1642-1644 гг.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Абель Тасман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(Голландия)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Исследование Новой Голландии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(Австралии</a:t>
                      </a:r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). Открытие Новой Зеландии, островов тропической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Океании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b="1" i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2845" y="0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Эпоха Великих географических открытий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колониальных захватов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200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Последствия Великих географических открытий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 smtClean="0"/>
              <a:t>Подтверждено предположение о шарообразности Земли, открыто 60% земной поверхности; развитие географии, астрономии, истории;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 smtClean="0"/>
              <a:t>Начало создания колониальных империй, ограбление и уничтожение местного населения, открытых цивилизаций;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 smtClean="0"/>
              <a:t>Установлены регулярные торговые связи. Формирование мирового рынка. Первенство заняли Испания и Португалия, позднее – Англия и Голландия;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 smtClean="0"/>
              <a:t>Ввоз драгметаллов вызвал «революцию цен» - рост цен и падение стоимости денег и золота;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 smtClean="0"/>
              <a:t>Совершенствование мореходства (штурвал, галеон, каравелла)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 smtClean="0"/>
              <a:t>Изменение быта европейцев – картофель, кукуруза, томаты, фасоль, тропические фрукты, чай, кофе, индейка, шоколад, табак; игра с каучуковым мячом (прообраз баскетбола и волейбола)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 smtClean="0"/>
              <a:t>Колониальные войны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Выдающиеся научные открытия 16 – 17 вв.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908720"/>
          <a:ext cx="8712968" cy="5721985"/>
        </p:xfrm>
        <a:graphic>
          <a:graphicData uri="http://schemas.openxmlformats.org/drawingml/2006/table">
            <a:tbl>
              <a:tblPr/>
              <a:tblGrid>
                <a:gridCol w="2937702"/>
                <a:gridCol w="5775266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Медицина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Мигель Сервет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Идея о существовании малого круга кровообращения, значение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Андреас Везалий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Начал изучать человеческий организм путем вскрытия трупов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Вильям Гарвей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Основатель физиологии и эмбриологии. «Все живое происходит из яйца»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Calibri"/>
                          <a:ea typeface="Calibri"/>
                          <a:cs typeface="Times New Roman"/>
                        </a:rPr>
                        <a:t>Джилармо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latin typeface="Calibri"/>
                          <a:ea typeface="Calibri"/>
                          <a:cs typeface="Times New Roman"/>
                        </a:rPr>
                        <a:t>Фракасторо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Учение об инфекции и путях её распространения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Calibri"/>
                          <a:ea typeface="Calibri"/>
                          <a:cs typeface="Times New Roman"/>
                        </a:rPr>
                        <a:t>Антони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latin typeface="Calibri"/>
                          <a:ea typeface="Calibri"/>
                          <a:cs typeface="Times New Roman"/>
                        </a:rPr>
                        <a:t>ван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 Левенгук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Основатель научной микроскопии, изготовил линзы с 150-300-кратным увеличением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Франсуа Виет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Элементарная алгебра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Рене Декарт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Заложил основы аналитической геометрии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Астрономия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Николай Коперник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Обосновал гелиоцентрическую систему Вселенной (вращение Земли вокруг своей оси и планет вокруг солнца, «О вращении небесных сфер»)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Джордано Бруно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Идея бесконечности Вселенной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Тихо Браге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Астроном-практик, определил расположение звезд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Calibri"/>
                          <a:ea typeface="Calibri"/>
                          <a:cs typeface="Times New Roman"/>
                        </a:rPr>
                        <a:t>Йоганн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 Кеплер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Один из основателей астрономии. Законы движения планет. Изобрел телескоп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Галилео Галилей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Основы современной механики, законы инерции, падения и др. Открыл горы на Луне, спутники Юпитера, пятна на Солнце и пр.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2818</Words>
  <Application>Microsoft Office PowerPoint</Application>
  <PresentationFormat>Экран (4:3)</PresentationFormat>
  <Paragraphs>365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Реформация  движение за духовное обновление общества, переосмысление христианских догматов, возникновение нового религиозного направления в христинстве - протестантизма</vt:lpstr>
      <vt:lpstr>Слайд 11</vt:lpstr>
      <vt:lpstr>     Социально-экономическое развитие Европы в XVII веке.    </vt:lpstr>
      <vt:lpstr>Абсолютизм в Европе -  форма централизованного государства, при котором монарх правит, опираясь на дворянство, имеет неограниченную власть, а сословно-представительские органы (парламенты) утрачивают свое значение</vt:lpstr>
      <vt:lpstr>Английская буржуазная революция 1640-1660 гг.</vt:lpstr>
      <vt:lpstr>Слайд 15</vt:lpstr>
      <vt:lpstr>Причины революции</vt:lpstr>
      <vt:lpstr>Слайд 17</vt:lpstr>
      <vt:lpstr>Итоги и значение революции</vt:lpstr>
      <vt:lpstr>Великая  французская  революция  1789-1799 гг. </vt:lpstr>
      <vt:lpstr>Слайд 20</vt:lpstr>
      <vt:lpstr>Слайд 21</vt:lpstr>
      <vt:lpstr>Слайд 22</vt:lpstr>
      <vt:lpstr>Слайд 23</vt:lpstr>
      <vt:lpstr>Законодательство  Учредительного собрания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Основные черты и значение Великой французской буржуазной революции XVIII 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Евгения</cp:lastModifiedBy>
  <cp:revision>77</cp:revision>
  <dcterms:created xsi:type="dcterms:W3CDTF">2017-02-28T19:23:53Z</dcterms:created>
  <dcterms:modified xsi:type="dcterms:W3CDTF">2023-01-12T06:42:28Z</dcterms:modified>
</cp:coreProperties>
</file>