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55" autoAdjust="0"/>
  </p:normalViewPr>
  <p:slideViewPr>
    <p:cSldViewPr snapToGrid="0">
      <p:cViewPr varScale="1">
        <p:scale>
          <a:sx n="70" d="100"/>
          <a:sy n="70" d="100"/>
        </p:scale>
        <p:origin x="13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00876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5060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0469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3885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5319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9995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2071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3470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" name="Google Shape;2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4964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2651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1328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8449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035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8129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3042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2841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4972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7843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1869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2161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83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141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332665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15170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380785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7169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326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45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30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29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07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19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95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70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03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67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6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Relationship Id="rId9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685800" y="4577687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Times New Roman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10.01.2023г. </a:t>
            </a:r>
            <a:r>
              <a:rPr lang="ru-RU" b="1" dirty="0" smtClean="0"/>
              <a:t>                                  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Н.Д.Каратаева      </a:t>
            </a:r>
            <a:endParaRPr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146610" y="1173707"/>
            <a:ext cx="7696200" cy="145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accent1"/>
              </a:buClr>
              <a:buSzPts val="4000"/>
            </a:pPr>
            <a:r>
              <a:rPr lang="ru-RU" sz="3600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ПМ 05  МДК </a:t>
            </a:r>
            <a:r>
              <a:rPr lang="ru-RU" sz="3600" kern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05.02</a:t>
            </a:r>
          </a:p>
          <a:p>
            <a:pPr lvl="0" algn="ctr">
              <a:buClr>
                <a:schemeClr val="accent1"/>
              </a:buClr>
              <a:buSzPts val="4000"/>
            </a:pPr>
            <a:endParaRPr lang="ru-RU" sz="3600" b="1" i="0" u="none" strike="noStrike" kern="1200" cap="none" dirty="0">
              <a:solidFill>
                <a:prstClr val="black"/>
              </a:solidFill>
              <a:latin typeface="Trebuchet MS" panose="020B0603020202020204"/>
              <a:ea typeface="+mj-ea"/>
              <a:cs typeface="+mj-cs"/>
              <a:sym typeface="Times New Roman"/>
            </a:endParaRPr>
          </a:p>
          <a:p>
            <a:pPr lvl="0" algn="ctr">
              <a:buClr>
                <a:schemeClr val="accent1"/>
              </a:buClr>
              <a:buSzPts val="4000"/>
            </a:pPr>
            <a:endParaRPr lang="ru-RU" sz="3600" b="1" kern="1200" dirty="0" smtClean="0">
              <a:solidFill>
                <a:prstClr val="black"/>
              </a:solidFill>
              <a:latin typeface="Trebuchet MS" panose="020B0603020202020204"/>
              <a:ea typeface="+mj-ea"/>
              <a:cs typeface="+mj-cs"/>
              <a:sym typeface="Times New Roman"/>
            </a:endParaRPr>
          </a:p>
          <a:p>
            <a:pPr lvl="0" algn="ctr">
              <a:buClr>
                <a:schemeClr val="accent1"/>
              </a:buClr>
              <a:buSzPts val="4000"/>
            </a:pPr>
            <a:r>
              <a:rPr lang="ru-RU" sz="4000" b="1" i="0" u="none" strike="noStrike" cap="none" dirty="0" smtClean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-RU" sz="4000" b="1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 </a:t>
            </a:r>
            <a:r>
              <a:rPr lang="ru-RU" sz="40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 РАЗРЫХЛИТЕЛЯХ»</a:t>
            </a:r>
            <a:endParaRPr sz="4000" b="1" i="0" u="none" strike="noStrike" cap="none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>
            <a:spLocks noGrp="1"/>
          </p:cNvSpPr>
          <p:nvPr>
            <p:ph idx="1"/>
          </p:nvPr>
        </p:nvSpPr>
        <p:spPr>
          <a:xfrm>
            <a:off x="228600" y="119418"/>
            <a:ext cx="86106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ru-RU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Питьевая сода – белый кристаллический порошок с солоноватым слабощелочным вкусом.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Разрыхление теста происходит: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ru-RU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при выпечке (нагревании),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ru-RU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при добавлении кислоты, образование газообразных продуктов (углекислый газ), способствующих разрыхлению теста.</a:t>
            </a:r>
            <a:r>
              <a:rPr lang="ru-RU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174" name="Google Shape;174;p22" descr="F:\Разное (G)\Документы\фото\фото в лаборат 1\пирожные\песочные пирожные\PC08511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351" y="3078707"/>
            <a:ext cx="3508613" cy="3267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6" name="Google Shape;176;p22" descr="F:\Разное (G)\Документы\фото\фото в лаборат 1\Песочн.тесто\сочни\PB25460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1167" y="3078707"/>
            <a:ext cx="3879376" cy="3267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idx="1"/>
          </p:nvPr>
        </p:nvSpPr>
        <p:spPr>
          <a:xfrm>
            <a:off x="170597" y="263858"/>
            <a:ext cx="7062716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ru-RU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Углекислый аммоний - белый кристаллический порошок, при нагревании и добавлении кислоты разлагается  с образованием углекислого газа и аммиака. Перед использованием измельчают,  растворяют в воде t не выше 25</a:t>
            </a:r>
            <a:r>
              <a:rPr lang="ru-RU" sz="32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°</a:t>
            </a:r>
            <a:r>
              <a:rPr lang="ru-RU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(соотношение1:4).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Хранят </a:t>
            </a:r>
            <a:r>
              <a:rPr lang="ru-RU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углекислый аммоний в герметической таре с плотной крышкой.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>
            <a:spLocks noGrp="1"/>
          </p:cNvSpPr>
          <p:nvPr>
            <p:ph type="title"/>
          </p:nvPr>
        </p:nvSpPr>
        <p:spPr>
          <a:xfrm>
            <a:off x="38100" y="193344"/>
            <a:ext cx="87630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ru-RU" sz="36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36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idx="1"/>
          </p:nvPr>
        </p:nvSpPr>
        <p:spPr>
          <a:xfrm>
            <a:off x="38100" y="985506"/>
            <a:ext cx="7942997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Разрыхлители применяют при приготовлении: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ru-RU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Песочного теста,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ru-RU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вафельного,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ru-RU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пресного сдобного,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ru-RU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пряничного теста.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Вводят </a:t>
            </a:r>
            <a:r>
              <a:rPr lang="ru-RU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разрыхлители в тесто  перед замесом (с мукой или жидкостью), сразу выпекают изделия.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Процесс </a:t>
            </a:r>
            <a:r>
              <a:rPr lang="ru-RU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действия разрыхлителей наступает при выпечке под действием температуры или при взаимодействии с кислотой при замесе; разлагается на газообразующие продукты.</a:t>
            </a:r>
            <a:endParaRPr dirty="0"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24"/>
          <p:cNvSpPr/>
          <p:nvPr/>
        </p:nvSpPr>
        <p:spPr>
          <a:xfrm>
            <a:off x="0" y="193344"/>
            <a:ext cx="8839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C9DC"/>
              </a:buClr>
              <a:buSzPts val="3600"/>
              <a:buFont typeface="Times New Roman"/>
              <a:buNone/>
            </a:pPr>
            <a:r>
              <a:rPr lang="ru-RU" sz="3600" b="1" i="0" u="none" strike="noStrike" cap="none" dirty="0">
                <a:solidFill>
                  <a:srgbClr val="D1C9D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6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Применение</a:t>
            </a:r>
            <a:r>
              <a:rPr lang="ru-RU" sz="3600" b="1" i="0" u="none" strike="noStrike" cap="none" dirty="0">
                <a:solidFill>
                  <a:srgbClr val="D1C9D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6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химических</a:t>
            </a:r>
            <a:r>
              <a:rPr lang="ru-RU" sz="3600" b="1" i="0" u="none" strike="noStrike" cap="none" dirty="0">
                <a:solidFill>
                  <a:srgbClr val="D1C9D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6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разрыхлителей</a:t>
            </a:r>
            <a:endParaRPr sz="3600" b="1" i="0" u="none" strike="noStrike" cap="none" dirty="0">
              <a:solidFill>
                <a:schemeClr val="accent2">
                  <a:lumMod val="50000"/>
                </a:schemeClr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>
            <a:spLocks noGrp="1"/>
          </p:cNvSpPr>
          <p:nvPr>
            <p:ph idx="1"/>
          </p:nvPr>
        </p:nvSpPr>
        <p:spPr>
          <a:xfrm>
            <a:off x="304799" y="1171096"/>
            <a:ext cx="4876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Избыток соды вызывает неприятный запах, вкус, изделия приобретают темно-желтую окраску.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Избыток аммиака ухудшает аромат изделий.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Нарушение нормы вложения химических разрыхлителей (недовес), приводит к закалу в изделиях, непропекаемость внутренних слоев теста. </a:t>
            </a:r>
            <a:endParaRPr dirty="0"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7" name="Google Shape;197;p25" descr="F:\Разное (G)\Документы\фото\фото в лаборат 1\браки пороки\песоч тесто\PB264636.JPG"/>
          <p:cNvPicPr preferRelativeResize="0"/>
          <p:nvPr/>
        </p:nvPicPr>
        <p:blipFill rotWithShape="1">
          <a:blip r:embed="rId3">
            <a:alphaModFix/>
          </a:blip>
          <a:srcRect r="20866" b="30656"/>
          <a:stretch/>
        </p:blipFill>
        <p:spPr>
          <a:xfrm>
            <a:off x="5333999" y="1730227"/>
            <a:ext cx="3754439" cy="4139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8" name="Google Shape;198;p25"/>
          <p:cNvCxnSpPr/>
          <p:nvPr/>
        </p:nvCxnSpPr>
        <p:spPr>
          <a:xfrm rot="10800000" flipH="1">
            <a:off x="5334000" y="4495800"/>
            <a:ext cx="2209800" cy="1066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199" name="Google Shape;199;p25"/>
          <p:cNvSpPr/>
          <p:nvPr/>
        </p:nvSpPr>
        <p:spPr>
          <a:xfrm>
            <a:off x="2514600" y="228600"/>
            <a:ext cx="384182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C9DC"/>
              </a:buClr>
              <a:buSzPts val="5400"/>
              <a:buFont typeface="Times New Roman"/>
              <a:buNone/>
            </a:pPr>
            <a:r>
              <a:rPr lang="ru-RU" sz="54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Недостатки</a:t>
            </a:r>
            <a:endParaRPr sz="5400" b="1" i="0" u="none" strike="noStrike" cap="none" dirty="0">
              <a:solidFill>
                <a:schemeClr val="accent2">
                  <a:lumMod val="50000"/>
                </a:schemeClr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>
            <a:spLocks noGrp="1"/>
          </p:cNvSpPr>
          <p:nvPr>
            <p:ph idx="1"/>
          </p:nvPr>
        </p:nvSpPr>
        <p:spPr>
          <a:xfrm>
            <a:off x="129654" y="384412"/>
            <a:ext cx="5397688" cy="62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Times New Roman"/>
              <a:buNone/>
            </a:pPr>
            <a:r>
              <a:rPr lang="ru-RU" sz="3200" b="1" i="0" u="none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Механический </a:t>
            </a:r>
            <a:r>
              <a:rPr lang="ru-RU" sz="3200" b="1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способ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работе механического оборудования (взбивальная машина), происходит насыщение массы пузырьками воздуха, увеличение объема взбиваемой  массы.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Применяют при приготовлении бисквитного, заварного, теста для блинчиков, воздушного теста, приготовление крема.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Times New Roman"/>
              <a:buNone/>
            </a:pPr>
            <a:r>
              <a:rPr lang="ru-RU" sz="3200" b="0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pic>
        <p:nvPicPr>
          <p:cNvPr id="206" name="Google Shape;206;p26" descr="F:\Разное (G)\Документы\фото\фото в лаборат 1\белково-воздушное тесто\P119552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7342" y="3706505"/>
            <a:ext cx="3249921" cy="3038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7" name="Google Shape;20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7609" y="384411"/>
            <a:ext cx="2427643" cy="261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>
            <a:spLocks noGrp="1"/>
          </p:cNvSpPr>
          <p:nvPr>
            <p:ph idx="1"/>
          </p:nvPr>
        </p:nvSpPr>
        <p:spPr>
          <a:xfrm>
            <a:off x="457200" y="228600"/>
            <a:ext cx="3962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 действия разрыхлителей проявляется при выпечке, пузырьки воздуха расширяются, происходит образование пористой структуры изделий.</a:t>
            </a:r>
            <a:endParaRPr dirty="0"/>
          </a:p>
        </p:txBody>
      </p:sp>
      <p:pic>
        <p:nvPicPr>
          <p:cNvPr id="214" name="Google Shape;214;p27" descr="F:\Разное (G)\Документы\фото\фото в лаборат 1\бисквит п.ф\PA20394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3048000"/>
            <a:ext cx="1676400" cy="16002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  <p:pic>
        <p:nvPicPr>
          <p:cNvPr id="215" name="Google Shape;215;p27" descr="F:\Разное (G)\Документы\фото\фото в лаборат 1\бисквит п.ф\P4011892.JPG"/>
          <p:cNvPicPr preferRelativeResize="0"/>
          <p:nvPr/>
        </p:nvPicPr>
        <p:blipFill rotWithShape="1">
          <a:blip r:embed="rId4">
            <a:alphaModFix/>
          </a:blip>
          <a:srcRect l="27086" r="16808" b="24063"/>
          <a:stretch/>
        </p:blipFill>
        <p:spPr>
          <a:xfrm>
            <a:off x="4800600" y="1295400"/>
            <a:ext cx="1752600" cy="14478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  <p:pic>
        <p:nvPicPr>
          <p:cNvPr id="216" name="Google Shape;216;p27" descr="F:\Разное (G)\Документы\фото\фото в лаборат 1\бисквит п.ф\PA203958.JPG"/>
          <p:cNvPicPr preferRelativeResize="0"/>
          <p:nvPr/>
        </p:nvPicPr>
        <p:blipFill rotWithShape="1">
          <a:blip r:embed="rId5">
            <a:alphaModFix/>
          </a:blip>
          <a:srcRect r="18440" b="14349"/>
          <a:stretch/>
        </p:blipFill>
        <p:spPr>
          <a:xfrm>
            <a:off x="4876800" y="4953000"/>
            <a:ext cx="1752600" cy="16002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  <p:pic>
        <p:nvPicPr>
          <p:cNvPr id="217" name="Google Shape;217;p27" descr="F:\Разное (G)\Документы\фото\фото в лаборат 1\бисквит п.ф\PA203981.JPG"/>
          <p:cNvPicPr preferRelativeResize="0"/>
          <p:nvPr/>
        </p:nvPicPr>
        <p:blipFill rotWithShape="1">
          <a:blip r:embed="rId6">
            <a:alphaModFix/>
          </a:blip>
          <a:srcRect t="17376" r="28725" b="13122"/>
          <a:stretch/>
        </p:blipFill>
        <p:spPr>
          <a:xfrm>
            <a:off x="7162800" y="4953000"/>
            <a:ext cx="1676400" cy="16002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  <p:pic>
        <p:nvPicPr>
          <p:cNvPr id="218" name="Google Shape;218;p27" descr="F:\Разное (G)\Документы\фото\фото в лаборат 1\бисквит п.ф\PA203977.JPG"/>
          <p:cNvPicPr preferRelativeResize="0"/>
          <p:nvPr/>
        </p:nvPicPr>
        <p:blipFill rotWithShape="1">
          <a:blip r:embed="rId7">
            <a:alphaModFix/>
          </a:blip>
          <a:srcRect l="10614" b="27977"/>
          <a:stretch/>
        </p:blipFill>
        <p:spPr>
          <a:xfrm>
            <a:off x="1852612" y="4610100"/>
            <a:ext cx="2566988" cy="18288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  <p:pic>
        <p:nvPicPr>
          <p:cNvPr id="219" name="Google Shape;219;p27" descr="F:\Разное (G)\Чуева\чуева овощи, рыба\P1319032.JPG"/>
          <p:cNvPicPr preferRelativeResize="0"/>
          <p:nvPr/>
        </p:nvPicPr>
        <p:blipFill rotWithShape="1">
          <a:blip r:embed="rId8">
            <a:alphaModFix/>
          </a:blip>
          <a:srcRect l="34270" r="12183" b="11609"/>
          <a:stretch/>
        </p:blipFill>
        <p:spPr>
          <a:xfrm>
            <a:off x="7010400" y="228600"/>
            <a:ext cx="1905000" cy="22860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  <p:pic>
        <p:nvPicPr>
          <p:cNvPr id="221" name="Google Shape;221;p27" descr="F:\Разное (G)\Документы\фото\фото в лаборат 1\бисквит п.ф\PA203945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86600" y="3048000"/>
            <a:ext cx="1752600" cy="16002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  <p:cxnSp>
        <p:nvCxnSpPr>
          <p:cNvPr id="222" name="Google Shape;222;p27"/>
          <p:cNvCxnSpPr/>
          <p:nvPr/>
        </p:nvCxnSpPr>
        <p:spPr>
          <a:xfrm>
            <a:off x="2438400" y="3505200"/>
            <a:ext cx="1078706" cy="1485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23" name="Google Shape;223;p27"/>
          <p:cNvCxnSpPr/>
          <p:nvPr/>
        </p:nvCxnSpPr>
        <p:spPr>
          <a:xfrm>
            <a:off x="2755106" y="3505200"/>
            <a:ext cx="4864894" cy="2019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>
            <a:spLocks noGrp="1"/>
          </p:cNvSpPr>
          <p:nvPr>
            <p:ph idx="1"/>
          </p:nvPr>
        </p:nvSpPr>
        <p:spPr>
          <a:xfrm>
            <a:off x="457200" y="1295400"/>
            <a:ext cx="82296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приготовлении заварного теста разрыхлением служат пары воды, образовавшиеся при выпечке изделий. Под давлением паров изделие увеличивается  в объеме, внутри образуется пустота.</a:t>
            </a:r>
            <a:endParaRPr/>
          </a:p>
        </p:txBody>
      </p:sp>
      <p:sp>
        <p:nvSpPr>
          <p:cNvPr id="230" name="Google Shape;230;p28"/>
          <p:cNvSpPr/>
          <p:nvPr/>
        </p:nvSpPr>
        <p:spPr>
          <a:xfrm>
            <a:off x="-32982" y="105370"/>
            <a:ext cx="85853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C9DC"/>
              </a:buClr>
              <a:buSzPts val="5400"/>
              <a:buFont typeface="Times New Roman"/>
              <a:buNone/>
            </a:pPr>
            <a:r>
              <a:rPr lang="ru-RU" sz="5400" b="1" i="0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Разрыхление </a:t>
            </a:r>
            <a:r>
              <a:rPr lang="ru-RU" sz="54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парами воды</a:t>
            </a:r>
            <a:endParaRPr sz="5400" b="1" i="0" u="none" strike="noStrike" cap="none" dirty="0">
              <a:solidFill>
                <a:schemeClr val="accent2">
                  <a:lumMod val="50000"/>
                </a:schemeClr>
              </a:solidFill>
              <a:sym typeface="Arial"/>
            </a:endParaRPr>
          </a:p>
        </p:txBody>
      </p:sp>
      <p:pic>
        <p:nvPicPr>
          <p:cNvPr id="231" name="Google Shape;231;p28" descr="S6302305"/>
          <p:cNvPicPr preferRelativeResize="0"/>
          <p:nvPr/>
        </p:nvPicPr>
        <p:blipFill rotWithShape="1">
          <a:blip r:embed="rId3">
            <a:alphaModFix/>
          </a:blip>
          <a:srcRect l="9677" t="15533" b="37867"/>
          <a:stretch/>
        </p:blipFill>
        <p:spPr>
          <a:xfrm>
            <a:off x="141027" y="3428999"/>
            <a:ext cx="2916072" cy="2624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2" name="Google Shape;232;p28" descr="S6302310"/>
          <p:cNvPicPr preferRelativeResize="0"/>
          <p:nvPr/>
        </p:nvPicPr>
        <p:blipFill rotWithShape="1">
          <a:blip r:embed="rId4">
            <a:alphaModFix/>
          </a:blip>
          <a:srcRect l="25874" t="17923" r="4708" b="22423"/>
          <a:stretch/>
        </p:blipFill>
        <p:spPr>
          <a:xfrm>
            <a:off x="5899812" y="3428999"/>
            <a:ext cx="3121357" cy="2808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3" name="Google Shape;233;p28"/>
          <p:cNvPicPr preferRelativeResize="0"/>
          <p:nvPr/>
        </p:nvPicPr>
        <p:blipFill rotWithShape="1">
          <a:blip r:embed="rId5">
            <a:alphaModFix/>
          </a:blip>
          <a:srcRect l="6021" t="7744" r="5293" b="11406"/>
          <a:stretch/>
        </p:blipFill>
        <p:spPr>
          <a:xfrm>
            <a:off x="3221155" y="3767918"/>
            <a:ext cx="25146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7424" y="684578"/>
            <a:ext cx="8991173" cy="533408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9"/>
          <p:cNvSpPr/>
          <p:nvPr/>
        </p:nvSpPr>
        <p:spPr>
          <a:xfrm>
            <a:off x="477672" y="0"/>
            <a:ext cx="664645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C9DC"/>
              </a:buClr>
              <a:buSzPts val="5400"/>
              <a:buFont typeface="Times New Roman"/>
              <a:buNone/>
            </a:pPr>
            <a:r>
              <a:rPr lang="ru-RU" sz="40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Вот что в печке происходит</a:t>
            </a:r>
            <a:endParaRPr sz="4000" b="1" i="0" u="none" strike="noStrike" cap="none" dirty="0">
              <a:solidFill>
                <a:schemeClr val="accent2">
                  <a:lumMod val="50000"/>
                </a:schemeClr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 txBox="1">
            <a:spLocks noGrp="1"/>
          </p:cNvSpPr>
          <p:nvPr>
            <p:ph idx="1"/>
          </p:nvPr>
        </p:nvSpPr>
        <p:spPr>
          <a:xfrm>
            <a:off x="266699" y="1066800"/>
            <a:ext cx="5562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приготовлении слоеного теста производят слоеобразование. В процессе выпечки разрыхление осуществляется за счет прослойки теста маслом. Между слоями масло растапливается, проникает в слои теста. Пары воды из теста заполняют освободившееся пространство. Под давлением паров расстояние между слоями увеличивается в объеме.</a:t>
            </a:r>
            <a:endParaRPr dirty="0"/>
          </a:p>
        </p:txBody>
      </p:sp>
      <p:sp>
        <p:nvSpPr>
          <p:cNvPr id="248" name="Google Shape;248;p30"/>
          <p:cNvSpPr/>
          <p:nvPr/>
        </p:nvSpPr>
        <p:spPr>
          <a:xfrm>
            <a:off x="48484" y="143470"/>
            <a:ext cx="79477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C9DC"/>
              </a:buClr>
              <a:buSzPts val="5400"/>
              <a:buFont typeface="Times New Roman"/>
              <a:buNone/>
            </a:pPr>
            <a:r>
              <a:rPr lang="ru-RU" sz="5400" b="1" i="0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Прослойка </a:t>
            </a:r>
            <a:r>
              <a:rPr lang="ru-RU" sz="54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теста маслом</a:t>
            </a:r>
            <a:endParaRPr sz="5400" b="1" i="0" u="none" strike="noStrike" cap="none" dirty="0">
              <a:solidFill>
                <a:schemeClr val="accent2">
                  <a:lumMod val="50000"/>
                </a:schemeClr>
              </a:solidFill>
              <a:sym typeface="Arial"/>
            </a:endParaRPr>
          </a:p>
        </p:txBody>
      </p:sp>
      <p:pic>
        <p:nvPicPr>
          <p:cNvPr id="249" name="Google Shape;249;p30" descr="F:\Разное (G)\Документы\фото\фото в лаборат 1\слоеное тесто\слоеное тесто мои фото\S6302344.JPG"/>
          <p:cNvPicPr preferRelativeResize="0"/>
          <p:nvPr/>
        </p:nvPicPr>
        <p:blipFill rotWithShape="1">
          <a:blip r:embed="rId3">
            <a:alphaModFix/>
          </a:blip>
          <a:srcRect t="15584" b="35598"/>
          <a:stretch/>
        </p:blipFill>
        <p:spPr>
          <a:xfrm>
            <a:off x="6172200" y="1295400"/>
            <a:ext cx="129540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0" name="Google Shape;250;p30" descr="F:\Разное (G)\Документы\фото\фото в лаборат 1\слоеное тесто\слоеное тесто мои фото\S6302348.JPG"/>
          <p:cNvPicPr preferRelativeResize="0"/>
          <p:nvPr/>
        </p:nvPicPr>
        <p:blipFill rotWithShape="1">
          <a:blip r:embed="rId4">
            <a:alphaModFix/>
          </a:blip>
          <a:srcRect l="19549" t="11728" b="33176"/>
          <a:stretch/>
        </p:blipFill>
        <p:spPr>
          <a:xfrm>
            <a:off x="7696200" y="1371600"/>
            <a:ext cx="1228725" cy="122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1" name="Google Shape;251;p30" descr="F:\Разное (G)\Документы\фото\фото в лаборат 1\слоеное тесто\слоеное тесто мои фото\S630239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34301" y="2905125"/>
            <a:ext cx="12192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2" name="Google Shape;252;p30" descr="F:\Разное (G)\Документы\фото\фото в лаборат 1\желе крем торты 33\PC148520.JPG"/>
          <p:cNvPicPr preferRelativeResize="0"/>
          <p:nvPr/>
        </p:nvPicPr>
        <p:blipFill rotWithShape="1">
          <a:blip r:embed="rId6">
            <a:alphaModFix/>
          </a:blip>
          <a:srcRect l="13297" t="19332" r="20222" b="20468"/>
          <a:stretch/>
        </p:blipFill>
        <p:spPr>
          <a:xfrm>
            <a:off x="6096000" y="2819400"/>
            <a:ext cx="13716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3" name="Google Shape;253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86600" y="4953000"/>
            <a:ext cx="1819275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54" name="Google Shape;254;p30"/>
          <p:cNvCxnSpPr/>
          <p:nvPr/>
        </p:nvCxnSpPr>
        <p:spPr>
          <a:xfrm>
            <a:off x="4185596" y="5657966"/>
            <a:ext cx="3287405" cy="31048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idx="1"/>
          </p:nvPr>
        </p:nvSpPr>
        <p:spPr>
          <a:xfrm>
            <a:off x="457200" y="1371600"/>
            <a:ext cx="54102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Использование 2способов разрыхления.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Тесто слоеное дрожжевое – биохимический(дрожжи) и прослойка маслом.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Масляный бисквит –механический способ (взбивание массы, насыщение пузырьками воздуха) и химический (сода, аммоний).</a:t>
            </a:r>
            <a:endParaRPr/>
          </a:p>
        </p:txBody>
      </p:sp>
      <p:sp>
        <p:nvSpPr>
          <p:cNvPr id="261" name="Google Shape;261;p31"/>
          <p:cNvSpPr/>
          <p:nvPr/>
        </p:nvSpPr>
        <p:spPr>
          <a:xfrm>
            <a:off x="0" y="173504"/>
            <a:ext cx="8686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C9DC"/>
              </a:buClr>
              <a:buSzPts val="3600"/>
              <a:buFont typeface="Times New Roman"/>
              <a:buNone/>
            </a:pPr>
            <a:r>
              <a:rPr lang="ru-RU" sz="36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Комбинированный способ разрыхления</a:t>
            </a:r>
            <a:endParaRPr sz="3600" b="1" i="0" u="none" strike="noStrike" cap="none" dirty="0">
              <a:solidFill>
                <a:schemeClr val="accent2">
                  <a:lumMod val="50000"/>
                </a:schemeClr>
              </a:solidFill>
              <a:sym typeface="Arial"/>
            </a:endParaRPr>
          </a:p>
        </p:txBody>
      </p:sp>
      <p:pic>
        <p:nvPicPr>
          <p:cNvPr id="262" name="Google Shape;262;p31" descr="F:\Разное (G)\Документы\фото\фото в лаборат 1\Дрож тесто\приготовление дрож теста\P318148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1295400"/>
            <a:ext cx="1576388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3" name="Google Shape;263;p31" descr="F:\Разное (G)\Документы\фото\фото в лаборат 1\Дрож тесто\дрож.слоен.тесто\P529294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9000" y="1295400"/>
            <a:ext cx="1500188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64" name="Google Shape;264;p31"/>
          <p:cNvCxnSpPr/>
          <p:nvPr/>
        </p:nvCxnSpPr>
        <p:spPr>
          <a:xfrm rot="10800000" flipH="1">
            <a:off x="4267200" y="2514600"/>
            <a:ext cx="1295400" cy="381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65" name="Google Shape;265;p31"/>
          <p:cNvCxnSpPr/>
          <p:nvPr/>
        </p:nvCxnSpPr>
        <p:spPr>
          <a:xfrm rot="10800000" flipH="1">
            <a:off x="3505200" y="2514600"/>
            <a:ext cx="3962400" cy="990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pic>
        <p:nvPicPr>
          <p:cNvPr id="266" name="Google Shape;266;p31" descr="P3191593"/>
          <p:cNvPicPr preferRelativeResize="0"/>
          <p:nvPr/>
        </p:nvPicPr>
        <p:blipFill rotWithShape="1">
          <a:blip r:embed="rId5">
            <a:alphaModFix/>
          </a:blip>
          <a:srcRect l="10052" t="9752" r="24607" b="7363"/>
          <a:stretch/>
        </p:blipFill>
        <p:spPr>
          <a:xfrm>
            <a:off x="5715000" y="3810000"/>
            <a:ext cx="144780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7" name="Google Shape;267;p31" descr="P3191606"/>
          <p:cNvPicPr preferRelativeResize="0"/>
          <p:nvPr/>
        </p:nvPicPr>
        <p:blipFill rotWithShape="1">
          <a:blip r:embed="rId6">
            <a:alphaModFix/>
          </a:blip>
          <a:srcRect l="10001" t="10345" r="10001" b="34482"/>
          <a:stretch/>
        </p:blipFill>
        <p:spPr>
          <a:xfrm>
            <a:off x="7391400" y="3810000"/>
            <a:ext cx="144780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8" name="Google Shape;268;p31" descr="D:\Документы\фото\фото в лаборат 1\бисквит п.ф\масляный бисквит\P6093098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91400" y="5410200"/>
            <a:ext cx="144780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9" name="Google Shape;269;p31" descr="F:\Разное (G)\Документы\фото\фото в лаборат 1\бисквит п.ф\кекс столичный\PB018008.JPG"/>
          <p:cNvPicPr preferRelativeResize="0"/>
          <p:nvPr/>
        </p:nvPicPr>
        <p:blipFill rotWithShape="1">
          <a:blip r:embed="rId8">
            <a:alphaModFix/>
          </a:blip>
          <a:srcRect l="11111"/>
          <a:stretch/>
        </p:blipFill>
        <p:spPr>
          <a:xfrm>
            <a:off x="5638800" y="5410200"/>
            <a:ext cx="1524000" cy="129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70" name="Google Shape;270;p31"/>
          <p:cNvCxnSpPr/>
          <p:nvPr/>
        </p:nvCxnSpPr>
        <p:spPr>
          <a:xfrm rot="10800000" flipH="1">
            <a:off x="5181600" y="4572000"/>
            <a:ext cx="838200" cy="228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71" name="Google Shape;271;p31"/>
          <p:cNvCxnSpPr/>
          <p:nvPr/>
        </p:nvCxnSpPr>
        <p:spPr>
          <a:xfrm rot="10800000" flipH="1">
            <a:off x="5105400" y="4648200"/>
            <a:ext cx="2895600" cy="1143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pic>
        <p:nvPicPr>
          <p:cNvPr id="272" name="Google Shape;272;p31" descr="F:\Разное (G)\Документы\фото\фото в лаборат 1\Дрож тесто\дрож.слоен.тесто\P5293022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86588" y="2801203"/>
            <a:ext cx="1728788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Times New Roman"/>
              <a:buNone/>
            </a:pPr>
            <a:r>
              <a:rPr lang="ru-RU" sz="4000" b="0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 dirty="0"/>
          </a:p>
        </p:txBody>
      </p:sp>
      <p:sp>
        <p:nvSpPr>
          <p:cNvPr id="92" name="Google Shape;92;p14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ru-RU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Продукты, выделяющие газообразные вещества.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ru-RU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Способствуют увеличению объема теста.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ru-RU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Высокие вкусовые качества изделий.</a:t>
            </a:r>
            <a:endParaRPr dirty="0"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1219200" y="457200"/>
            <a:ext cx="691458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C9DC"/>
              </a:buClr>
              <a:buSzPts val="5400"/>
              <a:buFont typeface="Times New Roman"/>
              <a:buNone/>
            </a:pPr>
            <a:r>
              <a:rPr lang="ru-RU" sz="54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Разрыхлители –это…</a:t>
            </a:r>
            <a:endParaRPr sz="5400" b="1" i="0" u="none" strike="noStrike" cap="none" dirty="0">
              <a:solidFill>
                <a:schemeClr val="accent2">
                  <a:lumMod val="50000"/>
                </a:schemeClr>
              </a:solidFill>
              <a:sym typeface="Arial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4267200"/>
            <a:ext cx="1752600" cy="22860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  <p:pic>
        <p:nvPicPr>
          <p:cNvPr id="95" name="Google Shape;95;p14" descr="F:\Разное (G)\Документы\фото\фото в лаборат 1\фото продуктов\дрожжи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3600" y="4343400"/>
            <a:ext cx="3276600" cy="2211388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7600" y="4343400"/>
            <a:ext cx="1466850" cy="22098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38800" y="4343400"/>
            <a:ext cx="1676400" cy="22098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idx="1"/>
          </p:nvPr>
        </p:nvSpPr>
        <p:spPr>
          <a:xfrm>
            <a:off x="116713" y="1583141"/>
            <a:ext cx="6813304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ru-RU" sz="32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Получение </a:t>
            </a:r>
            <a:r>
              <a:rPr lang="ru-RU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пористой структуры.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ru-RU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Хорошее качество выпекаемых изделий.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ru-RU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Легкое усвоение изделий.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ru-RU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ru-RU" sz="32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разрыхленное </a:t>
            </a:r>
            <a:r>
              <a:rPr lang="ru-RU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тесто при выпечке плохо проникает тепло: корка изделия чернеет, а середина остается 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</a:t>
            </a:r>
            <a:r>
              <a:rPr lang="ru-RU" sz="32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епропеченной</a:t>
            </a:r>
            <a:r>
              <a:rPr lang="ru-RU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4" name="Google Shape;104;p15" descr="F:\Разное (G)\Документы\фото\фото в лаборат 1\Дрож тесто\сдоба\PC014707.JPG"/>
          <p:cNvPicPr preferRelativeResize="0"/>
          <p:nvPr/>
        </p:nvPicPr>
        <p:blipFill rotWithShape="1">
          <a:blip r:embed="rId3">
            <a:alphaModFix/>
          </a:blip>
          <a:srcRect r="12116" b="20082"/>
          <a:stretch/>
        </p:blipFill>
        <p:spPr>
          <a:xfrm>
            <a:off x="6629400" y="4114800"/>
            <a:ext cx="2286000" cy="24384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  <p:pic>
        <p:nvPicPr>
          <p:cNvPr id="105" name="Google Shape;105;p15" descr="F:\Разное (G)\Документы\фото\фото в лаборат 1\бисквит п.ф\кекс столичный\PB018031.JPG"/>
          <p:cNvPicPr preferRelativeResize="0"/>
          <p:nvPr/>
        </p:nvPicPr>
        <p:blipFill rotWithShape="1">
          <a:blip r:embed="rId4">
            <a:alphaModFix/>
          </a:blip>
          <a:srcRect l="12549" r="25045" b="9433"/>
          <a:stretch/>
        </p:blipFill>
        <p:spPr>
          <a:xfrm>
            <a:off x="6553200" y="1371600"/>
            <a:ext cx="2286000" cy="24384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  <p:sp>
        <p:nvSpPr>
          <p:cNvPr id="106" name="Google Shape;106;p15"/>
          <p:cNvSpPr/>
          <p:nvPr/>
        </p:nvSpPr>
        <p:spPr>
          <a:xfrm>
            <a:off x="570134" y="323166"/>
            <a:ext cx="635988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C9DC"/>
              </a:buClr>
              <a:buSzPts val="5400"/>
              <a:buFont typeface="Arial"/>
              <a:buNone/>
            </a:pPr>
            <a:r>
              <a:rPr lang="ru-RU" sz="5400" b="1" i="0" u="none" strike="noStrike" cap="none" dirty="0">
                <a:solidFill>
                  <a:schemeClr val="accent2">
                    <a:lumMod val="50000"/>
                  </a:schemeClr>
                </a:solidFill>
                <a:sym typeface="Arial"/>
              </a:rPr>
              <a:t>Цель применения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5943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Times New Roman"/>
              <a:buNone/>
            </a:pPr>
            <a:r>
              <a:rPr lang="ru-RU" sz="3600" b="1" i="0" u="none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Биологические</a:t>
            </a:r>
            <a:r>
              <a:rPr lang="ru-RU" sz="3600" b="1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ru-RU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свежие прессованные дрожжи,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ru-RU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сухие дрожжи.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1кг прессованных дрожжей содержит 5млн.дрожжевых клеток.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4" name="Google Shape;114;p16" descr="F:\Разное (G)\Документы\фото\фото в лаборат 1\Дрож тесто\приготовление дрож теста\P3181473.JPG"/>
          <p:cNvPicPr preferRelativeResize="0"/>
          <p:nvPr/>
        </p:nvPicPr>
        <p:blipFill rotWithShape="1">
          <a:blip r:embed="rId3">
            <a:alphaModFix/>
          </a:blip>
          <a:srcRect l="9945" t="44860" r="37017" b="24083"/>
          <a:stretch/>
        </p:blipFill>
        <p:spPr>
          <a:xfrm>
            <a:off x="6018661" y="1490662"/>
            <a:ext cx="2819969" cy="2221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3" name="Google Shape;113;p16"/>
          <p:cNvSpPr/>
          <p:nvPr/>
        </p:nvSpPr>
        <p:spPr>
          <a:xfrm>
            <a:off x="0" y="300335"/>
            <a:ext cx="762599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C9DC"/>
              </a:buClr>
              <a:buSzPts val="5400"/>
              <a:buFont typeface="Times New Roman"/>
              <a:buNone/>
            </a:pPr>
            <a:r>
              <a:rPr lang="ru-RU" sz="54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Группы разрыхлителей</a:t>
            </a:r>
            <a:endParaRPr sz="5400" b="1" i="0" u="none" strike="noStrike" cap="none" dirty="0">
              <a:solidFill>
                <a:schemeClr val="accent2">
                  <a:lumMod val="50000"/>
                </a:schemeClr>
              </a:solidFill>
              <a:sym typeface="Arial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4">
            <a:alphaModFix/>
          </a:blip>
          <a:srcRect r="11384" b="17059"/>
          <a:stretch/>
        </p:blipFill>
        <p:spPr>
          <a:xfrm>
            <a:off x="6324600" y="4191000"/>
            <a:ext cx="2743200" cy="204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6" name="Google Shape;116;p16"/>
          <p:cNvCxnSpPr/>
          <p:nvPr/>
        </p:nvCxnSpPr>
        <p:spPr>
          <a:xfrm rot="10800000" flipH="1">
            <a:off x="2286000" y="5715000"/>
            <a:ext cx="4038600" cy="1524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pic>
        <p:nvPicPr>
          <p:cNvPr id="117" name="Google Shape;11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24129" y="2906931"/>
            <a:ext cx="173355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66902" y="3295850"/>
            <a:ext cx="981075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idx="1"/>
          </p:nvPr>
        </p:nvSpPr>
        <p:spPr>
          <a:xfrm>
            <a:off x="184245" y="1398896"/>
            <a:ext cx="54864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Дрожжи – это живые микроорганизмы,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ru-RU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питаются (углеводами),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ru-RU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размножаются ( форма гроздь винограда), 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ru-RU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выделяют углекислый газ и спирт.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Пузырьки газа увеличивают тесто в объеме.</a:t>
            </a:r>
            <a:endParaRPr dirty="0"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0" y="219670"/>
            <a:ext cx="779149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C9DC"/>
              </a:buClr>
              <a:buSzPts val="5400"/>
              <a:buFont typeface="Times New Roman"/>
              <a:buNone/>
            </a:pPr>
            <a:r>
              <a:rPr lang="ru-RU" sz="54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Знакомство с дрожжами</a:t>
            </a:r>
            <a:endParaRPr sz="5400" b="1" i="0" u="none" strike="noStrike" cap="none" dirty="0">
              <a:solidFill>
                <a:schemeClr val="accent2">
                  <a:lumMod val="50000"/>
                </a:schemeClr>
              </a:solidFill>
              <a:sym typeface="Arial"/>
            </a:endParaRPr>
          </a:p>
        </p:txBody>
      </p:sp>
      <p:pic>
        <p:nvPicPr>
          <p:cNvPr id="126" name="Google Shape;126;p17" descr="F:\Разное (G)\Документы\фото\фото в лаборат 1\Дрож тесто\приготовление дрож теста\P3181498.JPG"/>
          <p:cNvPicPr preferRelativeResize="0"/>
          <p:nvPr/>
        </p:nvPicPr>
        <p:blipFill rotWithShape="1">
          <a:blip r:embed="rId3">
            <a:alphaModFix/>
          </a:blip>
          <a:srcRect l="13680" r="23112"/>
          <a:stretch/>
        </p:blipFill>
        <p:spPr>
          <a:xfrm>
            <a:off x="6096000" y="1524000"/>
            <a:ext cx="2716213" cy="22098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  <p:pic>
        <p:nvPicPr>
          <p:cNvPr id="127" name="Google Shape;127;p17" descr="F:\Разное (G)\Документы\фото\фото в лаборат 1\Дрож тесто\приготовление дрож теста\P3181499.JPG"/>
          <p:cNvPicPr preferRelativeResize="0"/>
          <p:nvPr/>
        </p:nvPicPr>
        <p:blipFill rotWithShape="1">
          <a:blip r:embed="rId4">
            <a:alphaModFix/>
          </a:blip>
          <a:srcRect r="22919"/>
          <a:stretch/>
        </p:blipFill>
        <p:spPr>
          <a:xfrm>
            <a:off x="6172200" y="4114800"/>
            <a:ext cx="2667000" cy="22860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idx="1"/>
          </p:nvPr>
        </p:nvSpPr>
        <p:spPr>
          <a:xfrm>
            <a:off x="232012" y="1914931"/>
            <a:ext cx="7997587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ru-RU" sz="2800" b="0" i="1" u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Оптимальная t воды </a:t>
            </a:r>
            <a:r>
              <a:rPr lang="ru-RU" sz="28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при растворении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28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30-35</a:t>
            </a:r>
            <a:r>
              <a:rPr lang="ru-RU" sz="2800" b="1" i="1" u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°</a:t>
            </a:r>
            <a:r>
              <a:rPr lang="ru-RU" sz="28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 (t 50</a:t>
            </a:r>
            <a:r>
              <a:rPr lang="ru-RU" sz="2800" b="1" i="1" u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°</a:t>
            </a:r>
            <a:r>
              <a:rPr lang="ru-RU" sz="28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С–прекращение жизнедеятельности, </a:t>
            </a:r>
            <a:r>
              <a:rPr lang="ru-RU" sz="2800" b="1" i="1" u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выше </a:t>
            </a:r>
            <a:r>
              <a:rPr lang="ru-RU" sz="28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 </a:t>
            </a:r>
            <a:r>
              <a:rPr lang="ru-RU" sz="2800" b="1" i="1" u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55°С </a:t>
            </a:r>
            <a:r>
              <a:rPr lang="ru-RU" sz="28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–дрожжевая клетка </a:t>
            </a:r>
            <a:r>
              <a:rPr lang="ru-RU" sz="2800" b="1" i="1" u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погибает</a:t>
            </a:r>
            <a:r>
              <a:rPr lang="ru-RU" sz="28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ru-RU" sz="2800" b="0" i="1" u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Отсутствие сквозняков</a:t>
            </a:r>
            <a:r>
              <a:rPr lang="ru-RU" sz="28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ru-RU" sz="2800" b="0" i="1" u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Небольшое количество сахара </a:t>
            </a:r>
            <a:r>
              <a:rPr lang="ru-RU" sz="28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для питания дрожжей.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2800" b="1" i="0" u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(Избыток сахара, жира – затормаживает развитие дрожжевого брожения).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1397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18"/>
          <p:cNvSpPr/>
          <p:nvPr/>
        </p:nvSpPr>
        <p:spPr>
          <a:xfrm>
            <a:off x="-101222" y="170596"/>
            <a:ext cx="8153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D1C9DC"/>
              </a:buClr>
              <a:buSzPts val="4000"/>
            </a:pPr>
            <a:r>
              <a:rPr lang="ru-RU" sz="3600" b="1" i="0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 благоприятных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условий </a:t>
            </a:r>
            <a:endParaRPr lang="ru-RU" sz="36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buClr>
                <a:srgbClr val="D1C9DC"/>
              </a:buClr>
              <a:buSzPts val="4000"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действия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дрожжей </a:t>
            </a:r>
            <a:endParaRPr sz="3600" b="1" i="0" u="none" strike="noStrike" cap="none" dirty="0">
              <a:solidFill>
                <a:schemeClr val="accent2">
                  <a:lumMod val="50000"/>
                </a:schemeClr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idx="1"/>
          </p:nvPr>
        </p:nvSpPr>
        <p:spPr>
          <a:xfrm>
            <a:off x="228600" y="1371600"/>
            <a:ext cx="57912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ru-RU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Доброкачественные дрожжи- однородный, сероватый цвет; плотная, ломкая консистенция; вкус, запах – дрожжевой.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ru-RU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Недоброкачественные дрожжи –темные пятна, мажущаяся консистенция, налет плесени, затхлый запах.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Хранят прессованные дрожжи при </a:t>
            </a:r>
            <a:endParaRPr lang="ru-RU" sz="2800" b="0" i="0" u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 </a:t>
            </a:r>
            <a:r>
              <a:rPr lang="ru-RU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0-4</a:t>
            </a:r>
            <a:r>
              <a:rPr lang="ru-RU" sz="28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°</a:t>
            </a:r>
            <a:r>
              <a:rPr lang="ru-RU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12суток , сухие – при t 10</a:t>
            </a:r>
            <a:r>
              <a:rPr lang="ru-RU" sz="28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°</a:t>
            </a:r>
            <a:r>
              <a:rPr lang="ru-RU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6месяцев с сухом помещении.</a:t>
            </a:r>
            <a:endParaRPr dirty="0"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1" name="Google Shape;141;p19" descr="F:\Разное (G)\Документы\фото\фото в лаборат 1\фото продуктов\P9243740.JPG"/>
          <p:cNvPicPr preferRelativeResize="0"/>
          <p:nvPr/>
        </p:nvPicPr>
        <p:blipFill rotWithShape="1">
          <a:blip r:embed="rId3">
            <a:alphaModFix/>
          </a:blip>
          <a:srcRect t="15925" r="57982" b="41339"/>
          <a:stretch/>
        </p:blipFill>
        <p:spPr>
          <a:xfrm>
            <a:off x="6324600" y="2514600"/>
            <a:ext cx="2667000" cy="17526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  <p:pic>
        <p:nvPicPr>
          <p:cNvPr id="142" name="Google Shape;142;p19" descr="F:\Разное (G)\Документы\фото\фото в лаборат 1\фото продуктов\P924374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4600" y="4724400"/>
            <a:ext cx="2667000" cy="17526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  <p:sp>
        <p:nvSpPr>
          <p:cNvPr id="143" name="Google Shape;143;p19"/>
          <p:cNvSpPr/>
          <p:nvPr/>
        </p:nvSpPr>
        <p:spPr>
          <a:xfrm>
            <a:off x="457200" y="381000"/>
            <a:ext cx="7924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C9DC"/>
              </a:buClr>
              <a:buSzPts val="4000"/>
              <a:buFont typeface="Times New Roman"/>
              <a:buNone/>
            </a:pPr>
            <a:r>
              <a:rPr lang="ru-RU" sz="40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 качестве дрожжей </a:t>
            </a:r>
            <a:endParaRPr sz="4000" b="1" i="0" u="none" strike="noStrike" cap="none" dirty="0">
              <a:solidFill>
                <a:schemeClr val="accent2">
                  <a:lumMod val="50000"/>
                </a:schemeClr>
              </a:solidFill>
              <a:sym typeface="Arial"/>
            </a:endParaRPr>
          </a:p>
        </p:txBody>
      </p:sp>
      <p:cxnSp>
        <p:nvCxnSpPr>
          <p:cNvPr id="144" name="Google Shape;144;p19"/>
          <p:cNvCxnSpPr/>
          <p:nvPr/>
        </p:nvCxnSpPr>
        <p:spPr>
          <a:xfrm rot="10800000" flipH="1">
            <a:off x="5334000" y="1981200"/>
            <a:ext cx="990600" cy="533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pic>
        <p:nvPicPr>
          <p:cNvPr id="145" name="Google Shape;145;p19" descr="F:\Разное (G)\Документы\фото\фото в лаборат 1\фото продуктов\P9243740.JPG"/>
          <p:cNvPicPr preferRelativeResize="0"/>
          <p:nvPr/>
        </p:nvPicPr>
        <p:blipFill rotWithShape="1">
          <a:blip r:embed="rId3">
            <a:alphaModFix/>
          </a:blip>
          <a:srcRect l="53139" t="15925" r="4844" b="35233"/>
          <a:stretch/>
        </p:blipFill>
        <p:spPr>
          <a:xfrm>
            <a:off x="6324600" y="304800"/>
            <a:ext cx="2667000" cy="18288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  <p:cxnSp>
        <p:nvCxnSpPr>
          <p:cNvPr id="146" name="Google Shape;146;p19"/>
          <p:cNvCxnSpPr/>
          <p:nvPr/>
        </p:nvCxnSpPr>
        <p:spPr>
          <a:xfrm rot="10800000" flipH="1">
            <a:off x="4724400" y="3657600"/>
            <a:ext cx="2209800" cy="228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idx="1"/>
          </p:nvPr>
        </p:nvSpPr>
        <p:spPr>
          <a:xfrm>
            <a:off x="457200" y="1219200"/>
            <a:ext cx="69342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В процессе жизнедеятельности дрожжей сахара превращаются в спирт и углекислый газ, пузырьки углекислого газа создают внутри теста поры, увеличивается в объеме.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Процесс действия разрыхлителя происходит во время брожения дрожжевого теста и в первый период выпечки.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Используют при приготовлении дрожжевого безопарного теста, дрожжевого опарного, дрожжевого слоеного теста.</a:t>
            </a:r>
            <a:endParaRPr/>
          </a:p>
        </p:txBody>
      </p:sp>
      <p:sp>
        <p:nvSpPr>
          <p:cNvPr id="153" name="Google Shape;153;p20"/>
          <p:cNvSpPr/>
          <p:nvPr/>
        </p:nvSpPr>
        <p:spPr>
          <a:xfrm>
            <a:off x="0" y="350541"/>
            <a:ext cx="8534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C9DC"/>
              </a:buClr>
              <a:buSzPts val="3200"/>
              <a:buFont typeface="Times New Roman"/>
              <a:buNone/>
            </a:pPr>
            <a:r>
              <a:rPr lang="ru-RU" sz="32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Применение биологических разрыхлителей</a:t>
            </a:r>
            <a:endParaRPr sz="3200" b="1" i="0" u="none" strike="noStrike" cap="none" dirty="0">
              <a:solidFill>
                <a:schemeClr val="accent2">
                  <a:lumMod val="50000"/>
                </a:schemeClr>
              </a:solidFill>
              <a:sym typeface="Arial"/>
            </a:endParaRPr>
          </a:p>
        </p:txBody>
      </p:sp>
      <p:pic>
        <p:nvPicPr>
          <p:cNvPr id="154" name="Google Shape;154;p20" descr="F:\Разное (G)\Документы\фото\фото в лаборат 1\Дрож тесто\пирог московский\P4126925.JPG"/>
          <p:cNvPicPr preferRelativeResize="0"/>
          <p:nvPr/>
        </p:nvPicPr>
        <p:blipFill rotWithShape="1">
          <a:blip r:embed="rId3">
            <a:alphaModFix/>
          </a:blip>
          <a:srcRect r="13833"/>
          <a:stretch/>
        </p:blipFill>
        <p:spPr>
          <a:xfrm>
            <a:off x="7543800" y="1447800"/>
            <a:ext cx="1423988" cy="1449388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  <p:pic>
        <p:nvPicPr>
          <p:cNvPr id="155" name="Google Shape;155;p20" descr="F:\Разное (G)\Документы\фото\фото в лаборат 1\Дрож тесто\каравай\каравай\P9123697.JPG"/>
          <p:cNvPicPr preferRelativeResize="0"/>
          <p:nvPr/>
        </p:nvPicPr>
        <p:blipFill rotWithShape="1">
          <a:blip r:embed="rId4">
            <a:alphaModFix/>
          </a:blip>
          <a:srcRect l="8156" r="9667"/>
          <a:stretch/>
        </p:blipFill>
        <p:spPr>
          <a:xfrm>
            <a:off x="7543800" y="3276600"/>
            <a:ext cx="1447800" cy="1449388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  <p:pic>
        <p:nvPicPr>
          <p:cNvPr id="156" name="Google Shape;156;p20" descr="F:\Разное (G)\Документы\фото\фото в лаборат 1\Дрож тесто\кулебяка\PC01470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43800" y="5105400"/>
            <a:ext cx="1447800" cy="13716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  <p:sp>
        <p:nvSpPr>
          <p:cNvPr id="157" name="Google Shape;157;p20"/>
          <p:cNvSpPr txBox="1"/>
          <p:nvPr/>
        </p:nvSpPr>
        <p:spPr>
          <a:xfrm>
            <a:off x="38100" y="338426"/>
            <a:ext cx="8655524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idx="1"/>
          </p:nvPr>
        </p:nvSpPr>
        <p:spPr>
          <a:xfrm>
            <a:off x="434454" y="243385"/>
            <a:ext cx="78486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Times New Roman"/>
              <a:buNone/>
            </a:pPr>
            <a:r>
              <a:rPr lang="ru-RU" sz="3600" b="1" i="0" u="none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Химические </a:t>
            </a:r>
            <a:r>
              <a:rPr lang="ru-RU" sz="3600" b="1" i="0" u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разрыхлители: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Char char="•"/>
            </a:pPr>
            <a:r>
              <a:rPr lang="ru-RU" sz="3200" b="0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Питьевая (пищевая) сода,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Char char="•"/>
            </a:pPr>
            <a:r>
              <a:rPr lang="ru-RU" sz="3200" b="0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углекислый аммоний.</a:t>
            </a:r>
            <a:endParaRPr dirty="0"/>
          </a:p>
        </p:txBody>
      </p:sp>
      <p:pic>
        <p:nvPicPr>
          <p:cNvPr id="163" name="Google Shape;1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971" y="2593076"/>
            <a:ext cx="2458871" cy="3256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4" name="Google Shape;16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70496" y="2224585"/>
            <a:ext cx="2819116" cy="3616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5" name="Google Shape;16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9266" y="2681786"/>
            <a:ext cx="2958153" cy="3384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</TotalTime>
  <Words>648</Words>
  <Application>Microsoft Office PowerPoint</Application>
  <PresentationFormat>Экран (4:3)</PresentationFormat>
  <Paragraphs>85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Noto Sans Symbols</vt:lpstr>
      <vt:lpstr>Times New Roman</vt:lpstr>
      <vt:lpstr>Trebuchet MS</vt:lpstr>
      <vt:lpstr>Wingdings 3</vt:lpstr>
      <vt:lpstr>Грань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6</cp:revision>
  <dcterms:modified xsi:type="dcterms:W3CDTF">2023-01-09T13:03:36Z</dcterms:modified>
</cp:coreProperties>
</file>