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7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70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105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4430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16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540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1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0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02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87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1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16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15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778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59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81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7680D-8B43-4675-9189-A0E619CAC794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297750-EAF5-4239-8C54-96AE2EE0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89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cecatalog.ru/holodilnie-stol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611" y="863029"/>
            <a:ext cx="9678256" cy="31878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Холодильное оборудование на предприятиях общественного питания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7" y="2857821"/>
            <a:ext cx="3722777" cy="37227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96823" cy="13208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Фрезер </a:t>
            </a:r>
            <a:r>
              <a:rPr lang="ru-RU" sz="2200" dirty="0">
                <a:solidFill>
                  <a:srgbClr val="0070C0"/>
                </a:solidFill>
              </a:rPr>
              <a:t>для </a:t>
            </a:r>
            <a:r>
              <a:rPr lang="ru-RU" sz="2200" dirty="0" smtClean="0">
                <a:solidFill>
                  <a:srgbClr val="0070C0"/>
                </a:solidFill>
              </a:rPr>
              <a:t>мороженного (Фрезерование </a:t>
            </a:r>
            <a:r>
              <a:rPr lang="ru-RU" sz="2200" dirty="0">
                <a:solidFill>
                  <a:srgbClr val="0070C0"/>
                </a:solidFill>
              </a:rPr>
              <a:t>– основной процесс приготовления мороженого, при котором происходит частичное замораживание и насыщение смеси воздухом (взбивание) . Воздух распределяется в виде мельчайших пузырьков, смесь охлаждается до </a:t>
            </a:r>
            <a:r>
              <a:rPr lang="ru-RU" sz="2200" dirty="0" err="1">
                <a:solidFill>
                  <a:srgbClr val="0070C0"/>
                </a:solidFill>
              </a:rPr>
              <a:t>криоскопической</a:t>
            </a:r>
            <a:r>
              <a:rPr lang="ru-RU" sz="2200" dirty="0">
                <a:solidFill>
                  <a:srgbClr val="0070C0"/>
                </a:solidFill>
              </a:rPr>
              <a:t> температуры и начинает замерзать. Чем мельче и равномернее кристаллы льда в общей массе, тем лучше качество мороженого, которое заканчивается после его закаливания. Смесь фрезеруют в специальных аппаратах – фрезерах непрерывного действия</a:t>
            </a:r>
            <a:r>
              <a:rPr lang="ru-RU" sz="2200" dirty="0" smtClean="0">
                <a:solidFill>
                  <a:srgbClr val="0070C0"/>
                </a:solidFill>
              </a:rPr>
              <a:t>.)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69" y="3117420"/>
            <a:ext cx="3552212" cy="3552212"/>
          </a:xfrm>
        </p:spPr>
      </p:pic>
    </p:spTree>
    <p:extLst>
      <p:ext uri="{BB962C8B-B14F-4D97-AF65-F5344CB8AC3E}">
        <p14:creationId xmlns="" xmlns:p14="http://schemas.microsoft.com/office/powerpoint/2010/main" val="39917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51" y="147263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Антисковорода</a:t>
            </a:r>
            <a:r>
              <a:rPr lang="ru-RU" sz="2400" dirty="0">
                <a:solidFill>
                  <a:srgbClr val="0070C0"/>
                </a:solidFill>
              </a:rPr>
              <a:t> - </a:t>
            </a:r>
            <a:r>
              <a:rPr lang="ru-RU" sz="2400" b="1" dirty="0">
                <a:solidFill>
                  <a:srgbClr val="0070C0"/>
                </a:solidFill>
              </a:rPr>
              <a:t>это</a:t>
            </a:r>
            <a:r>
              <a:rPr lang="ru-RU" sz="2400" dirty="0">
                <a:solidFill>
                  <a:srgbClr val="0070C0"/>
                </a:solidFill>
              </a:rPr>
              <a:t> уникальное изобретение для моментальной заморозки кондитерских изделий, соусов, пюре благодаря низкой температуре поверхности.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7" y="2246322"/>
            <a:ext cx="4183062" cy="37716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3775" y="1387011"/>
            <a:ext cx="6072027" cy="5167901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Антисковорода</a:t>
            </a:r>
            <a:r>
              <a:rPr lang="ru-RU" dirty="0">
                <a:solidFill>
                  <a:srgbClr val="0070C0"/>
                </a:solidFill>
              </a:rPr>
              <a:t>" (</a:t>
            </a:r>
            <a:r>
              <a:rPr lang="ru-RU" dirty="0" err="1">
                <a:solidFill>
                  <a:srgbClr val="0070C0"/>
                </a:solidFill>
              </a:rPr>
              <a:t>Anti-Griddle</a:t>
            </a:r>
            <a:r>
              <a:rPr lang="ru-RU" dirty="0">
                <a:solidFill>
                  <a:srgbClr val="0070C0"/>
                </a:solidFill>
              </a:rPr>
              <a:t>) - продукт американской компании </a:t>
            </a:r>
            <a:r>
              <a:rPr lang="ru-RU" dirty="0" err="1">
                <a:solidFill>
                  <a:srgbClr val="0070C0"/>
                </a:solidFill>
              </a:rPr>
              <a:t>PolyScience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Anti-Griddle</a:t>
            </a:r>
            <a:r>
              <a:rPr lang="ru-RU" dirty="0">
                <a:solidFill>
                  <a:srgbClr val="0070C0"/>
                </a:solidFill>
              </a:rPr>
              <a:t> - это гладкая открытая металлическая поверхность, площадью около 0,1 квадратного метра, которая постоянно охлаждена до -34,5 градуса по Цельсию. </a:t>
            </a:r>
          </a:p>
          <a:p>
            <a:r>
              <a:rPr lang="ru-RU" dirty="0">
                <a:solidFill>
                  <a:srgbClr val="0070C0"/>
                </a:solidFill>
              </a:rPr>
              <a:t>Достаточно только положить на этот массивный лист изделие из крема или какого-нибудь соуса, вообще - что-либо съестное, как оно тут же будет заморожено. </a:t>
            </a:r>
          </a:p>
          <a:p>
            <a:r>
              <a:rPr lang="ru-RU" dirty="0">
                <a:solidFill>
                  <a:srgbClr val="0070C0"/>
                </a:solidFill>
              </a:rPr>
              <a:t>При помощи </a:t>
            </a:r>
            <a:r>
              <a:rPr lang="ru-RU" dirty="0" err="1">
                <a:solidFill>
                  <a:srgbClr val="0070C0"/>
                </a:solidFill>
              </a:rPr>
              <a:t>Anti-Griddle</a:t>
            </a:r>
            <a:r>
              <a:rPr lang="ru-RU" dirty="0">
                <a:solidFill>
                  <a:srgbClr val="0070C0"/>
                </a:solidFill>
              </a:rPr>
              <a:t> можно создавать необычные блюда, добиваясь сочетания замороженной корочки снаружи кулинарного изделия и более тёплого, мягкого крема внутри. Приготовление небольших порций мороженого или необычных пирожных - также теперь будет делом нескольких мгновений. </a:t>
            </a:r>
          </a:p>
          <a:p>
            <a:r>
              <a:rPr lang="ru-RU" dirty="0">
                <a:solidFill>
                  <a:srgbClr val="0070C0"/>
                </a:solidFill>
              </a:rPr>
              <a:t>Габариты устройства составляют 47,6 х 40 х 28,5 сантиметров. Цена </a:t>
            </a:r>
            <a:r>
              <a:rPr lang="ru-RU" dirty="0" err="1">
                <a:solidFill>
                  <a:srgbClr val="0070C0"/>
                </a:solidFill>
              </a:rPr>
              <a:t>Anti-Griddle</a:t>
            </a:r>
            <a:r>
              <a:rPr lang="ru-RU" dirty="0">
                <a:solidFill>
                  <a:srgbClr val="0070C0"/>
                </a:solidFill>
              </a:rPr>
              <a:t>: $845. </a:t>
            </a:r>
          </a:p>
          <a:p>
            <a:r>
              <a:rPr lang="ru-RU" dirty="0">
                <a:solidFill>
                  <a:srgbClr val="0070C0"/>
                </a:solidFill>
              </a:rPr>
              <a:t>Эта новинка - воплощение идеи шеф-повара Гранта </a:t>
            </a:r>
            <a:r>
              <a:rPr lang="ru-RU" dirty="0" err="1">
                <a:solidFill>
                  <a:srgbClr val="0070C0"/>
                </a:solidFill>
              </a:rPr>
              <a:t>Ашатца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Grant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Achatz</a:t>
            </a:r>
            <a:r>
              <a:rPr lang="ru-RU" dirty="0">
                <a:solidFill>
                  <a:srgbClr val="0070C0"/>
                </a:solidFill>
              </a:rPr>
              <a:t>), базирующееся на технологиях </a:t>
            </a:r>
            <a:r>
              <a:rPr lang="ru-RU" dirty="0" err="1">
                <a:solidFill>
                  <a:srgbClr val="0070C0"/>
                </a:solidFill>
              </a:rPr>
              <a:t>PolyScience</a:t>
            </a:r>
            <a:r>
              <a:rPr lang="ru-RU" dirty="0">
                <a:solidFill>
                  <a:srgbClr val="0070C0"/>
                </a:solidFill>
              </a:rPr>
              <a:t> - компании, специализирующейся на различных видах промышленного, лабораторного и кухонного оборудования. Грант считает, что это изобретение позволит придумывать и создавать новые типы блюд.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2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1" y="188358"/>
            <a:ext cx="11540478" cy="6356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21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09600" y="1268414"/>
            <a:ext cx="10160000" cy="513238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Хладагент представляет собой химическое вещество, предназначенное для отвода тепла от охлаждаемой среды. Для этого используют специальные легкокипящие жидкости, имеющие низкую температуру кипения при атмосферном давлении.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Аммиак — это бесцветный газ с резким запахом, оказывающий раздражающее действие на слизистую оболочку. Поэтому при утечке его через неплотности можно его обнаружить по запаху. Аммиак и в воде имеет высокую взаимную растворимость. Его используют в холодильных машинах средней и большой производительности. Применение аммиака как холодильного агента в машинах малой мощности ограничено, так как имеет недостатки (ядовитость, взрывоопасность, воспламеняемость).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Виды хладагентов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45818" y="1081802"/>
            <a:ext cx="8596668" cy="388077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Фреон-22 — бесцветный газ со слабым специфическим запахом, поэтому его утечку из системы трудно обнаружить. Он становится заметным только при содержании его в воздухе более 20%. Он легко проникает через неплотности, нейтрален к металлам, взрывоопасен, но не горюч. При атмосферном давлении температура его кипения 400°С. Преимущество фреона-22 — безвредность, только при содержании его в воздухе более 30% появляются признаки отравления организма из-за недостатка кислорода.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963" y="291101"/>
            <a:ext cx="8596668" cy="1320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Виды хладагентов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" y="215900"/>
            <a:ext cx="9750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 холодильного оборудования: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39184" y="976045"/>
            <a:ext cx="109452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Помогает сохранить первоначальные свойства и качество продуктов (вкус, цвет, запах, питательность, витамины).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7140" y="4520629"/>
            <a:ext cx="1176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Продлить сроки хранения скоропортящихся продуктов.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39184" y="2188396"/>
            <a:ext cx="10752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Устранить сезонность в продаже некоторых видов товаров.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184" y="3082247"/>
            <a:ext cx="11952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товарные потери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17" y="3760343"/>
            <a:ext cx="1176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Перевозить продукты на дальние расстояния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2467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latin typeface="+mj-lt"/>
                <a:cs typeface="+mn-cs"/>
              </a:rPr>
              <a:t>Требования, предъявляемые торговому холодильному оборудованию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3284" y="2039939"/>
            <a:ext cx="1219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обеспечивать заданный температурный режим;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2563814"/>
            <a:ext cx="1219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создавать шума свыше допускаемых норм;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7517" y="3086100"/>
            <a:ext cx="12164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внешнему виду соответствовать интерьеру магазина;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0" y="3680593"/>
            <a:ext cx="12211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удобным в использовании, в том числе при санитарной обработке;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0" y="4295633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теплоизоляция между внутренней и наружной стенками должна обеспечивать малую теплопроводность.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0" y="650625"/>
            <a:ext cx="1219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alt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1308" y="1625422"/>
            <a:ext cx="101028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Холодильное оборудование широко применяется в пищевой промышленности, сельском хозяйстве, торговле, на транспорте и в других отраслях. </a:t>
            </a:r>
          </a:p>
          <a:p>
            <a:pPr algn="just"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Предприятиям, торгующие продуктами питания, приходится хранить значительные запасы товаров, многие из которых относятся к скоропортящимся продуктам. </a:t>
            </a:r>
          </a:p>
          <a:p>
            <a:pPr algn="just"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Лучший способ их хранения – использование холода.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1304" y="907142"/>
            <a:ext cx="8596668" cy="3880773"/>
          </a:xfrm>
        </p:spPr>
        <p:txBody>
          <a:bodyPr/>
          <a:lstStyle/>
          <a:p>
            <a:r>
              <a:rPr lang="ru-RU" altLang="ru-RU" dirty="0" smtClean="0"/>
              <a:t>     </a:t>
            </a:r>
            <a:r>
              <a:rPr lang="ru-RU" altLang="ru-RU" sz="2400" dirty="0" smtClean="0">
                <a:solidFill>
                  <a:srgbClr val="0070C0"/>
                </a:solidFill>
              </a:rPr>
              <a:t>Прообразом первого холодильника принято считать аппарат французского инженера Фердинанда 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Карре</a:t>
            </a:r>
            <a:r>
              <a:rPr lang="ru-RU" altLang="ru-RU" sz="2400" dirty="0" smtClean="0">
                <a:solidFill>
                  <a:srgbClr val="0070C0"/>
                </a:solidFill>
              </a:rPr>
              <a:t>, предложенный им в 1860 г. и предназначенный для получения водного льда.</a:t>
            </a:r>
          </a:p>
          <a:p>
            <a:endParaRPr lang="ru-RU" altLang="ru-RU" dirty="0" smtClean="0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95140" y="188360"/>
            <a:ext cx="9350244" cy="1320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70C0"/>
                </a:solidFill>
              </a:rPr>
              <a:t>История появления холодильника </a:t>
            </a:r>
          </a:p>
        </p:txBody>
      </p:sp>
      <p:pic>
        <p:nvPicPr>
          <p:cNvPr id="10244" name="Рисунок 3" descr="C:\Users\123\Desktop\ф.карре представил установку  выроб холод 1860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064" y="2570788"/>
            <a:ext cx="8165104" cy="405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-431515" y="291173"/>
            <a:ext cx="11338984" cy="50260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b="1" dirty="0" smtClean="0"/>
              <a:t>  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В 1862 г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Ф.Карре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 продемонстрировал машину большей производительности.</a:t>
            </a:r>
          </a:p>
        </p:txBody>
      </p:sp>
      <p:pic>
        <p:nvPicPr>
          <p:cNvPr id="11267" name="Рисунок 3" descr="C:\Users\123\Desktop\быт холд. 1860г печ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2" y="1643063"/>
            <a:ext cx="35242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 descr="C:\Users\123\Desktop\холодильник 1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1" y="1785938"/>
            <a:ext cx="6898216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25963" y="1109610"/>
            <a:ext cx="9658468" cy="525025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Ледяное охлаждение</a:t>
            </a:r>
            <a:r>
              <a:rPr lang="ru-RU" sz="2400" dirty="0" smtClean="0">
                <a:solidFill>
                  <a:srgbClr val="0070C0"/>
                </a:solidFill>
              </a:rPr>
              <a:t>. Ледяное охлаждение является самым простым способом охлаждения продуктов питания, физическую основу которого составляет процесс плавления льда и снега. В зависимости от способа получения, лед бывает естественным или искусственным.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>
                <a:solidFill>
                  <a:srgbClr val="0070C0"/>
                </a:solidFill>
              </a:rPr>
              <a:t>Льдосоленое</a:t>
            </a:r>
            <a:r>
              <a:rPr lang="ru-RU" sz="2400" b="1" dirty="0" smtClean="0">
                <a:solidFill>
                  <a:srgbClr val="0070C0"/>
                </a:solidFill>
              </a:rPr>
              <a:t> охлаждение. </a:t>
            </a:r>
            <a:r>
              <a:rPr lang="ru-RU" sz="2400" dirty="0" smtClean="0">
                <a:solidFill>
                  <a:srgbClr val="0070C0"/>
                </a:solidFill>
              </a:rPr>
              <a:t>Источником холода является смесь льда и поваренной соли. Чем больше соли, тем ниже температура смеси. Понижение температуры происходит до определенного предела. Самая низкая температура льда с поваренной солью составляет -21,20°С. Подсоленная смесь позволяет создавать в охлажденной среде более низкие температуры по сравнению с ледяным охлаждением.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366" y="318499"/>
            <a:ext cx="7825345" cy="1320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Способы охлаждения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09600" y="428626"/>
            <a:ext cx="9530993" cy="55784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Охлаждение сухим льдом. </a:t>
            </a:r>
            <a:r>
              <a:rPr lang="ru-RU" sz="2400" dirty="0" smtClean="0">
                <a:solidFill>
                  <a:srgbClr val="0070C0"/>
                </a:solidFill>
              </a:rPr>
              <a:t>Этот способ основан на сублимации твердой углекислоты. Сухой лед — твердая углекислота, которая по внешнему виду представляет собой куски вещества, похожего на мел, но очень холодные и быстро испаряющиеся при обычной температуре. В обычных условиях он из твердого состояния превращается непосредственно в парообразное. При этом температура понижается до -78,90°С. </a:t>
            </a:r>
            <a:r>
              <a:rPr lang="ru-RU" sz="2400" dirty="0" err="1" smtClean="0">
                <a:solidFill>
                  <a:srgbClr val="0070C0"/>
                </a:solidFill>
              </a:rPr>
              <a:t>Холоднопроизводительность</a:t>
            </a:r>
            <a:r>
              <a:rPr lang="ru-RU" sz="2400" dirty="0" smtClean="0">
                <a:solidFill>
                  <a:srgbClr val="0070C0"/>
                </a:solidFill>
              </a:rPr>
              <a:t> сухого льда в 1,9 раза больше водяного. Сухой лед очень удобен для охлаждения продуктов, так как не выделяет влаги, не загрязняет продукты, имеет низкую температуру. Однако применение его ограничено из-за сравнительно высокой температуры.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Холодильные</a:t>
            </a:r>
            <a:r>
              <a:rPr lang="ru-RU" sz="2700" dirty="0" smtClean="0">
                <a:solidFill>
                  <a:srgbClr val="0070C0"/>
                </a:solidFill>
              </a:rPr>
              <a:t> </a:t>
            </a:r>
            <a:r>
              <a:rPr lang="ru-RU" sz="2700" b="1" dirty="0">
                <a:solidFill>
                  <a:srgbClr val="0070C0"/>
                </a:solidFill>
              </a:rPr>
              <a:t>камеры</a:t>
            </a:r>
            <a:r>
              <a:rPr lang="ru-RU" sz="2700" dirty="0">
                <a:solidFill>
                  <a:srgbClr val="0070C0"/>
                </a:solidFill>
              </a:rPr>
              <a:t> – </a:t>
            </a:r>
            <a:r>
              <a:rPr lang="ru-RU" sz="2700" b="1" dirty="0">
                <a:solidFill>
                  <a:srgbClr val="0070C0"/>
                </a:solidFill>
              </a:rPr>
              <a:t>это</a:t>
            </a:r>
            <a:r>
              <a:rPr lang="ru-RU" sz="2700" dirty="0">
                <a:solidFill>
                  <a:srgbClr val="0070C0"/>
                </a:solidFill>
              </a:rPr>
              <a:t> теплоизолированное помещение, в котором поддерживается постоянная температура с помощью </a:t>
            </a:r>
            <a:r>
              <a:rPr lang="ru-RU" sz="2700" b="1" dirty="0">
                <a:solidFill>
                  <a:srgbClr val="0070C0"/>
                </a:solidFill>
              </a:rPr>
              <a:t>холодильной</a:t>
            </a:r>
            <a:r>
              <a:rPr lang="ru-RU" sz="2700" dirty="0">
                <a:solidFill>
                  <a:srgbClr val="0070C0"/>
                </a:solidFill>
              </a:rPr>
              <a:t> установки. Такое оборудование достаточно популярно в сфере пищевой промышленности и используется в различных заведениях, включая: - рестораны; - магазины; - производства мясопродуктов и другие.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3331686"/>
            <a:ext cx="4161265" cy="34226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88" y="3035172"/>
            <a:ext cx="4377801" cy="3648168"/>
          </a:xfrm>
        </p:spPr>
      </p:pic>
    </p:spTree>
    <p:extLst>
      <p:ext uri="{BB962C8B-B14F-4D97-AF65-F5344CB8AC3E}">
        <p14:creationId xmlns="" xmlns:p14="http://schemas.microsoft.com/office/powerpoint/2010/main" val="35969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Производственные холодильники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1" y="1518212"/>
            <a:ext cx="4481896" cy="44818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25" y="1400300"/>
            <a:ext cx="4724921" cy="4928581"/>
          </a:xfrm>
        </p:spPr>
      </p:pic>
    </p:spTree>
    <p:extLst>
      <p:ext uri="{BB962C8B-B14F-4D97-AF65-F5344CB8AC3E}">
        <p14:creationId xmlns="" xmlns:p14="http://schemas.microsoft.com/office/powerpoint/2010/main" val="890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26030"/>
            <a:ext cx="9309147" cy="2527443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hlinkClick r:id="rId2"/>
              </a:rPr>
              <a:t>Холодильные </a:t>
            </a:r>
            <a:r>
              <a:rPr lang="ru-RU" sz="2200" b="1" dirty="0">
                <a:solidFill>
                  <a:srgbClr val="0070C0"/>
                </a:solidFill>
                <a:hlinkClick r:id="rId2"/>
              </a:rPr>
              <a:t>столы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предназначены для хранения продуктов и напитков в упаковке или закрытых емкостях при температуре от +2 до +10 °С. Они могут применяться в предприятиях питания (горячие, холодные, кондитерские цеха, бары), торговли (кулинарные цеха) и пищевых производствах.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7" t="19884" r="8920" b="15926"/>
          <a:stretch>
            <a:fillRect/>
          </a:stretch>
        </p:blipFill>
        <p:spPr>
          <a:xfrm>
            <a:off x="297949" y="2549703"/>
            <a:ext cx="5589143" cy="430829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57" y="2612651"/>
            <a:ext cx="4099624" cy="3881437"/>
          </a:xfrm>
        </p:spPr>
      </p:pic>
    </p:spTree>
    <p:extLst>
      <p:ext uri="{BB962C8B-B14F-4D97-AF65-F5344CB8AC3E}">
        <p14:creationId xmlns="" xmlns:p14="http://schemas.microsoft.com/office/powerpoint/2010/main" val="23782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05483"/>
            <a:ext cx="9566001" cy="17249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Аппарат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шоковой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заморозки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ШОК</a:t>
            </a:r>
            <a:r>
              <a:rPr lang="ru-RU" sz="2000" dirty="0">
                <a:solidFill>
                  <a:srgbClr val="0070C0"/>
                </a:solidFill>
              </a:rPr>
              <a:t>-10-1/1 предназначен для быстрого охлаждения, </a:t>
            </a:r>
            <a:r>
              <a:rPr lang="ru-RU" sz="2000" b="1" dirty="0">
                <a:solidFill>
                  <a:srgbClr val="0070C0"/>
                </a:solidFill>
              </a:rPr>
              <a:t>замораживания</a:t>
            </a:r>
            <a:r>
              <a:rPr lang="ru-RU" sz="2000" dirty="0">
                <a:solidFill>
                  <a:srgbClr val="0070C0"/>
                </a:solidFill>
              </a:rPr>
              <a:t> и дальнейшего хранения различных пищевых продуктов на предприятиях общественного питания и торговли. Главное отличие технологии </a:t>
            </a:r>
            <a:r>
              <a:rPr lang="ru-RU" sz="2000" b="1" dirty="0">
                <a:solidFill>
                  <a:srgbClr val="0070C0"/>
                </a:solidFill>
              </a:rPr>
              <a:t>шоковой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заморозки</a:t>
            </a:r>
            <a:r>
              <a:rPr lang="ru-RU" sz="2000" dirty="0">
                <a:solidFill>
                  <a:srgbClr val="0070C0"/>
                </a:solidFill>
              </a:rPr>
              <a:t> от существующих методов охлаждения и </a:t>
            </a:r>
            <a:r>
              <a:rPr lang="ru-RU" sz="2000" b="1" dirty="0">
                <a:solidFill>
                  <a:srgbClr val="0070C0"/>
                </a:solidFill>
              </a:rPr>
              <a:t>заморозки</a:t>
            </a:r>
            <a:r>
              <a:rPr lang="ru-RU" sz="2000" dirty="0">
                <a:solidFill>
                  <a:srgbClr val="0070C0"/>
                </a:solidFill>
              </a:rPr>
              <a:t> продуктов - </a:t>
            </a:r>
            <a:r>
              <a:rPr lang="ru-RU" sz="2000" b="1" dirty="0">
                <a:solidFill>
                  <a:srgbClr val="0070C0"/>
                </a:solidFill>
              </a:rPr>
              <a:t>это</a:t>
            </a:r>
            <a:r>
              <a:rPr lang="ru-RU" sz="2000" dirty="0">
                <a:solidFill>
                  <a:srgbClr val="0070C0"/>
                </a:solidFill>
              </a:rPr>
              <a:t> высокая скорость охлаждения, позволяющая избежать размножение бактерий, и постоянный контроль температуры</a:t>
            </a:r>
            <a:r>
              <a:rPr lang="ru-RU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9" y="2597722"/>
            <a:ext cx="4757167" cy="39952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45" y="2168917"/>
            <a:ext cx="4689083" cy="4689083"/>
          </a:xfrm>
        </p:spPr>
      </p:pic>
    </p:spTree>
    <p:extLst>
      <p:ext uri="{BB962C8B-B14F-4D97-AF65-F5344CB8AC3E}">
        <p14:creationId xmlns="" xmlns:p14="http://schemas.microsoft.com/office/powerpoint/2010/main" val="13716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905</Words>
  <Application>Microsoft Office PowerPoint</Application>
  <PresentationFormat>Произвольный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Холодильное оборудование на предприятиях общественного питания</vt:lpstr>
      <vt:lpstr>История появления холодильника </vt:lpstr>
      <vt:lpstr>Слайд 3</vt:lpstr>
      <vt:lpstr>Способы охлаждения</vt:lpstr>
      <vt:lpstr>Слайд 5</vt:lpstr>
      <vt:lpstr>Холодильные камеры – это теплоизолированное помещение, в котором поддерживается постоянная температура с помощью холодильной установки. Такое оборудование достаточно популярно в сфере пищевой промышленности и используется в различных заведениях, включая: - рестораны; - магазины; - производства мясопродуктов и другие. </vt:lpstr>
      <vt:lpstr>Производственные холодильники</vt:lpstr>
      <vt:lpstr>Холодильные столы предназначены для хранения продуктов и напитков в упаковке или закрытых емкостях при температуре от +2 до +10 °С. Они могут применяться в предприятиях питания (горячие, холодные, кондитерские цеха, бары), торговли (кулинарные цеха) и пищевых производствах.</vt:lpstr>
      <vt:lpstr>Аппарат шоковой заморозки ШОК-10-1/1 предназначен для быстрого охлаждения, замораживания и дальнейшего хранения различных пищевых продуктов на предприятиях общественного питания и торговли. Главное отличие технологии шоковой заморозки от существующих методов охлаждения и заморозки продуктов - это высокая скорость охлаждения, позволяющая избежать размножение бактерий, и постоянный контроль температуры.</vt:lpstr>
      <vt:lpstr>Фрезер для мороженного (Фрезерование – основной процесс приготовления мороженого, при котором происходит частичное замораживание и насыщение смеси воздухом (взбивание) . Воздух распределяется в виде мельчайших пузырьков, смесь охлаждается до криоскопической температуры и начинает замерзать. Чем мельче и равномернее кристаллы льда в общей массе, тем лучше качество мороженого, которое заканчивается после его закаливания. Смесь фрезеруют в специальных аппаратах – фрезерах непрерывного действия.)  </vt:lpstr>
      <vt:lpstr>Антисковорода - это уникальное изобретение для моментальной заморозки кондитерских изделий, соусов, пюре благодаря низкой температуре поверхности.</vt:lpstr>
      <vt:lpstr>Слайд 12</vt:lpstr>
      <vt:lpstr>Виды хладагентов</vt:lpstr>
      <vt:lpstr>Виды хладагентов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Холодильное оборудование на предприятиях общественного питания</dc:title>
  <dc:creator>Admin</dc:creator>
  <cp:lastModifiedBy>User</cp:lastModifiedBy>
  <cp:revision>17</cp:revision>
  <dcterms:created xsi:type="dcterms:W3CDTF">2018-01-14T07:03:24Z</dcterms:created>
  <dcterms:modified xsi:type="dcterms:W3CDTF">2023-10-16T02:08:50Z</dcterms:modified>
</cp:coreProperties>
</file>