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22"/>
  </p:notesMasterIdLst>
  <p:sldIdLst>
    <p:sldId id="256" r:id="rId2"/>
    <p:sldId id="266" r:id="rId3"/>
    <p:sldId id="267" r:id="rId4"/>
    <p:sldId id="274" r:id="rId5"/>
    <p:sldId id="269" r:id="rId6"/>
    <p:sldId id="281" r:id="rId7"/>
    <p:sldId id="275" r:id="rId8"/>
    <p:sldId id="276" r:id="rId9"/>
    <p:sldId id="277" r:id="rId10"/>
    <p:sldId id="278" r:id="rId11"/>
    <p:sldId id="279" r:id="rId12"/>
    <p:sldId id="264" r:id="rId13"/>
    <p:sldId id="263" r:id="rId14"/>
    <p:sldId id="270" r:id="rId15"/>
    <p:sldId id="261" r:id="rId16"/>
    <p:sldId id="290" r:id="rId17"/>
    <p:sldId id="287" r:id="rId18"/>
    <p:sldId id="284" r:id="rId19"/>
    <p:sldId id="288" r:id="rId20"/>
    <p:sldId id="28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47768-22E8-49F6-B496-A0FC676E326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A2020-0CF3-42DC-B217-B6FF958EF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176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A2020-0CF3-42DC-B217-B6FF958EF9C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02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D9B1-8BDB-44F4-8B46-76A465E8BE7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933B583-B531-473B-A2BE-6416C849D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78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D9B1-8BDB-44F4-8B46-76A465E8BE7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933B583-B531-473B-A2BE-6416C849D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01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D9B1-8BDB-44F4-8B46-76A465E8BE7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933B583-B531-473B-A2BE-6416C849D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3156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D9B1-8BDB-44F4-8B46-76A465E8BE7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933B583-B531-473B-A2BE-6416C849D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101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D9B1-8BDB-44F4-8B46-76A465E8BE7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933B583-B531-473B-A2BE-6416C849D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110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D9B1-8BDB-44F4-8B46-76A465E8BE7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933B583-B531-473B-A2BE-6416C849D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297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D9B1-8BDB-44F4-8B46-76A465E8BE7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B583-B531-473B-A2BE-6416C849D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75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D9B1-8BDB-44F4-8B46-76A465E8BE7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B583-B531-473B-A2BE-6416C849D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689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D9B1-8BDB-44F4-8B46-76A465E8BE7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B583-B531-473B-A2BE-6416C849D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461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D9B1-8BDB-44F4-8B46-76A465E8BE7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933B583-B531-473B-A2BE-6416C849D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80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D9B1-8BDB-44F4-8B46-76A465E8BE7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933B583-B531-473B-A2BE-6416C849D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845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D9B1-8BDB-44F4-8B46-76A465E8BE7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933B583-B531-473B-A2BE-6416C849D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870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D9B1-8BDB-44F4-8B46-76A465E8BE7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B583-B531-473B-A2BE-6416C849D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6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D9B1-8BDB-44F4-8B46-76A465E8BE7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B583-B531-473B-A2BE-6416C849D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296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D9B1-8BDB-44F4-8B46-76A465E8BE7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B583-B531-473B-A2BE-6416C849D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91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D9B1-8BDB-44F4-8B46-76A465E8BE7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933B583-B531-473B-A2BE-6416C849D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69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3D9B1-8BDB-44F4-8B46-76A465E8BE7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933B583-B531-473B-A2BE-6416C849D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38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8643" y="620688"/>
            <a:ext cx="7024294" cy="6120680"/>
          </a:xfrm>
        </p:spPr>
        <p:txBody>
          <a:bodyPr>
            <a:normAutofit/>
          </a:bodyPr>
          <a:lstStyle/>
          <a:p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Тема: </a:t>
            </a:r>
            <a:r>
              <a:rPr lang="ru-RU" sz="3200" b="1" dirty="0" smtClean="0">
                <a:solidFill>
                  <a:schemeClr val="tx1"/>
                </a:solidFill>
              </a:rPr>
              <a:t>«Холодные напитки»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sz="2000" b="1" smtClean="0">
                <a:solidFill>
                  <a:schemeClr val="tx1"/>
                </a:solidFill>
              </a:rPr>
              <a:t>  </a:t>
            </a:r>
            <a:r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05.12.2022</a:t>
            </a:r>
            <a:r>
              <a:rPr lang="ru-RU" sz="2000" b="1" smtClean="0">
                <a:solidFill>
                  <a:schemeClr val="tx1"/>
                </a:solidFill>
              </a:rPr>
              <a:t>                                      </a:t>
            </a:r>
            <a:r>
              <a:rPr lang="ru-RU" sz="2000" b="1" dirty="0" smtClean="0">
                <a:solidFill>
                  <a:schemeClr val="tx1"/>
                </a:solidFill>
              </a:rPr>
              <a:t>Каратаева </a:t>
            </a:r>
            <a:r>
              <a:rPr lang="ru-RU" sz="2000" b="1" dirty="0">
                <a:solidFill>
                  <a:schemeClr val="tx1"/>
                </a:solidFill>
              </a:rPr>
              <a:t>Н.Д.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im3-tub-ru.yandex.net/i?id=caeb3709eb1d2f52b2f8e8d44c76392f&amp;n=33&amp;h=215&amp;w=32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1"/>
          <a:stretch/>
        </p:blipFill>
        <p:spPr bwMode="auto">
          <a:xfrm>
            <a:off x="1762259" y="2091444"/>
            <a:ext cx="6509220" cy="317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040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8285" y="692696"/>
            <a:ext cx="6589199" cy="12808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Фраппе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884" y="1124744"/>
            <a:ext cx="8785552" cy="4830288"/>
          </a:xfrm>
        </p:spPr>
        <p:txBody>
          <a:bodyPr>
            <a:normAutofit/>
          </a:bodyPr>
          <a:lstStyle/>
          <a:p>
            <a:pPr marL="0" indent="447675" algn="just">
              <a:buNone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айс-кримов несколько отличаются напитки, все компоненты которых, включая и мороженое, взбивают вместе в шейкере или электромиксере. Их называют фраппе. Подают их в стаканах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хай бол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соломинкой.</a:t>
            </a:r>
          </a:p>
          <a:p>
            <a:pPr marL="0" indent="447675" algn="ctr">
              <a:buNone/>
            </a:pPr>
            <a:r>
              <a:rPr lang="ru-RU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Фруктовый </a:t>
            </a:r>
            <a:r>
              <a:rPr lang="ru-RU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фрапп</a:t>
            </a:r>
            <a:endParaRPr lang="ru-RU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47675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Мороженое 80,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любой фруктово-ягодный сироп 20, молоко 50.</a:t>
            </a:r>
          </a:p>
          <a:p>
            <a:pPr marL="0" indent="0">
              <a:buNone/>
            </a:pPr>
            <a:endParaRPr lang="ru-RU" sz="2100" dirty="0"/>
          </a:p>
        </p:txBody>
      </p:sp>
      <p:pic>
        <p:nvPicPr>
          <p:cNvPr id="16388" name="Picture 4" descr="http://zaedajka.ru/foto/frappe-s-rozovym-shampanskim-i-malino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" r="8096"/>
          <a:stretch/>
        </p:blipFill>
        <p:spPr bwMode="auto">
          <a:xfrm>
            <a:off x="172884" y="4337720"/>
            <a:ext cx="259080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syl.ru/misc/i/ai/205279/9263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/>
          <a:stretch/>
        </p:blipFill>
        <p:spPr bwMode="auto">
          <a:xfrm>
            <a:off x="2965631" y="3880008"/>
            <a:ext cx="277289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nopink.ru/image/catalog/coktel/coktel8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" t="8704" r="8037" b="6041"/>
          <a:stretch/>
        </p:blipFill>
        <p:spPr bwMode="auto">
          <a:xfrm>
            <a:off x="5940473" y="4329431"/>
            <a:ext cx="3162300" cy="25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45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1412" y="581120"/>
            <a:ext cx="6589199" cy="1280890"/>
          </a:xfrm>
        </p:spPr>
        <p:txBody>
          <a:bodyPr/>
          <a:lstStyle/>
          <a:p>
            <a:r>
              <a:rPr lang="ru-RU" b="1" dirty="0"/>
              <a:t>Физы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695" y="1206454"/>
            <a:ext cx="8673752" cy="4376528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Физы – это игристые пенящие напитки. В их состав обычно входят Содовая или минеральная вода, ягодные и фруктовые соки с кислым вкусом.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Готовят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в шейкере, куда вливают все компоненты за исключением Содовой или минеральной воды. Затем приготовленный напиток переливают в стакан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хай бол,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½ наполненный измельченным льдом и разбавляют содовой или минеральной водой. Готовый физ перемешивают ложкой, украшают ягодами вишни, ломтиком лимона или апельсина и подают с двумя соломинками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Лимонный </a:t>
            </a:r>
            <a:r>
              <a:rPr lang="ru-RU" sz="15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</a:t>
            </a:r>
            <a:endPara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Лимонный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 20, сахарный сироп 30, 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яичный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белок ½, содовая или 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минеральная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 100</a:t>
            </a:r>
          </a:p>
          <a:p>
            <a:pPr marL="0" indent="361950" algn="just">
              <a:buNone/>
            </a:pPr>
            <a:endParaRPr lang="ru-RU" sz="2000" dirty="0"/>
          </a:p>
          <a:p>
            <a:pPr marL="0" indent="361950" algn="ctr">
              <a:buNone/>
            </a:pP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8" descr="http://i.100vkusov.ru/big/339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6" t="7563" r="25305" b="5953"/>
          <a:stretch/>
        </p:blipFill>
        <p:spPr bwMode="auto">
          <a:xfrm>
            <a:off x="6899708" y="4510381"/>
            <a:ext cx="1846694" cy="214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kulinariya.lichnorastu.ru/wp-content/uploads/2015/08/3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564" y="4712542"/>
            <a:ext cx="2016224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inproduct.ru/images/uploads/2012/12/fiz-limonnyj-345x4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012" y="4712543"/>
            <a:ext cx="1660137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http://img04.foodily.net/img/620x620/ba5b9e9f9c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83" y="4941169"/>
            <a:ext cx="1800199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532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400" y="620688"/>
            <a:ext cx="6589199" cy="1280890"/>
          </a:xfrm>
        </p:spPr>
        <p:txBody>
          <a:bodyPr>
            <a:normAutofit/>
          </a:bodyPr>
          <a:lstStyle/>
          <a:p>
            <a:r>
              <a:rPr lang="ru-RU" b="1" dirty="0" smtClean="0"/>
              <a:t>Коблеры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271942"/>
            <a:ext cx="8784976" cy="3381323"/>
          </a:xfrm>
        </p:spPr>
        <p:txBody>
          <a:bodyPr>
            <a:normAutofit fontScale="62500" lnSpcReduction="20000"/>
          </a:bodyPr>
          <a:lstStyle/>
          <a:p>
            <a:pPr marL="0" indent="447675" algn="just">
              <a:buNone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Коблеры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отличаются от других смешанных напитков обилием и разнообразием фруктов и ягод, входящих в их состав.</a:t>
            </a:r>
          </a:p>
          <a:p>
            <a:pPr marL="0" indent="447675" algn="just">
              <a:buNone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Приготавливают эти напитки следующим образом. 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Стакан наполненный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2/3 измельченным льдом, вливают все полагающиеся по рецептуре компоненты, кладут фрукты, ягоды и тщательно перемешивают напиток. Подают </a:t>
            </a:r>
            <a:r>
              <a:rPr lang="ru-RU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коблеры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соломинкой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чайной ложкой для фруктов.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300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Вишневый </a:t>
            </a:r>
            <a:r>
              <a:rPr lang="ru-RU" sz="2600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коблер</a:t>
            </a:r>
            <a:endParaRPr lang="ru-RU" sz="2600" dirty="0">
              <a:latin typeface="Times New Roman"/>
              <a:ea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rgbClr val="000000"/>
                </a:solidFill>
                <a:latin typeface="Times New Roman"/>
                <a:ea typeface="Times New Roman"/>
              </a:rPr>
              <a:t>Вишневый сок с мякотью 60, лимонный сок 20, сахарный сироп 20, вишня 50.</a:t>
            </a:r>
            <a:endParaRPr lang="ru-RU" sz="2600" dirty="0">
              <a:latin typeface="Times New Roman"/>
              <a:ea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rgbClr val="000000"/>
                </a:solidFill>
                <a:latin typeface="Times New Roman"/>
                <a:ea typeface="Times New Roman"/>
              </a:rPr>
              <a:t>Украшают напиток вишней для коктейля или ягодами из консервированного вишневого компота. Вместо вишневого сока и сахарного сиропа можно использовать консервированный вишневый компот</a:t>
            </a:r>
            <a:r>
              <a:rPr lang="ru-RU" sz="2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2600" dirty="0">
              <a:latin typeface="Times New Roman"/>
              <a:ea typeface="Times New Roman"/>
            </a:endParaRPr>
          </a:p>
        </p:txBody>
      </p:sp>
      <p:pic>
        <p:nvPicPr>
          <p:cNvPr id="26626" name="Picture 2" descr="http://img.cosmogon.ru/files/uploads/kokteili.200x150.jpg?f9106519b9322783d1e1dee7e76e87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17" y="4715850"/>
            <a:ext cx="2596641" cy="194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www.inshaker.ru/cocktail/grape_cobler_317/grape_cobler_317-bi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0" b="6609"/>
          <a:stretch/>
        </p:blipFill>
        <p:spPr bwMode="auto">
          <a:xfrm>
            <a:off x="4139952" y="4356520"/>
            <a:ext cx="1905000" cy="244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www.cook-note.ru/sites/default/files/article_pictures/drecip21001.jpg?12557239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53265"/>
            <a:ext cx="1455033" cy="19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650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4644" y="620688"/>
            <a:ext cx="6589199" cy="1280890"/>
          </a:xfrm>
        </p:spPr>
        <p:txBody>
          <a:bodyPr>
            <a:normAutofit/>
          </a:bodyPr>
          <a:lstStyle/>
          <a:p>
            <a:r>
              <a:rPr lang="ru-RU" b="1" dirty="0" smtClean="0"/>
              <a:t>Джулепы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714" y="1136518"/>
            <a:ext cx="8718129" cy="3777622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ароматические освежающие напитки с мятой. Вот несколько рецептов этих безалкогольных напитков.</a:t>
            </a:r>
          </a:p>
          <a:p>
            <a:pPr marL="0" indent="0" algn="ctr">
              <a:buNone/>
            </a:pP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Клубничный джулеп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266700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Свежая мята 3 побега, сахарный песок 2 чайные ложки, клубничный сок 40, лимонный сок 20, клубничный сироп 10, 1-2 ягоды клубники.</a:t>
            </a:r>
          </a:p>
          <a:p>
            <a:pPr marL="0" indent="26670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Напиток приготавливают в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стакане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куда кладут два побега мяты и сахарный песок. Мяту тщательно растирают ложкой. Стакан ¼ заполняют измельченным льдом и вливают остальные компоненты. Содержимое стакана тщательно перемешивают ложкой. Украшают напиток веточкой свежей мяты и несколькими ягодами клубники.</a:t>
            </a:r>
          </a:p>
          <a:p>
            <a:endParaRPr lang="ru-RU" dirty="0"/>
          </a:p>
        </p:txBody>
      </p:sp>
      <p:pic>
        <p:nvPicPr>
          <p:cNvPr id="25602" name="Picture 2" descr="http://img1.liveinternet.ru/images/attach/c/11/117/483/117483051_myatnyjdzhulep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14" y="4365105"/>
            <a:ext cx="3044149" cy="22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teamoty.com/wp-content/uploads/2011/06/7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767" y="4653136"/>
            <a:ext cx="2253784" cy="246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recepti-vam.ru/images_recipe/dzhulep_vecher_b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2869293" cy="246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602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589199" cy="1280890"/>
          </a:xfrm>
        </p:spPr>
        <p:txBody>
          <a:bodyPr>
            <a:normAutofit/>
          </a:bodyPr>
          <a:lstStyle/>
          <a:p>
            <a:r>
              <a:rPr lang="ru-RU" b="1" dirty="0" smtClean="0"/>
              <a:t>Эгг-ноги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820472" cy="5256584"/>
          </a:xfrm>
        </p:spPr>
        <p:txBody>
          <a:bodyPr>
            <a:normAutofit lnSpcReduction="10000"/>
          </a:bodyPr>
          <a:lstStyle/>
          <a:p>
            <a:pPr marL="0" indent="36195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называют молочно-фруктовые напитки с добавлением яйца или яичного желтка и молока. Молоко можно заменить фруктовыми, ягодными или овощными соками. </a:t>
            </a:r>
            <a:endPara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195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Эгг-ног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готовят </a:t>
            </a:r>
            <a:r>
              <a:rPr lang="ru-RU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холодным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горячим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Это достаточно питательные и вкусные напитки. Их можно рекомендовать детям.</a:t>
            </a:r>
          </a:p>
          <a:p>
            <a:pPr marL="0" indent="361950" algn="just">
              <a:buNone/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Приготовить 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Эгг-ног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в шейкере или в электромиксере. Подают напитки в стакане 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хай бол.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Холодный 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Эгг-ног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следует подавать со льдом и соломинкой.</a:t>
            </a:r>
          </a:p>
          <a:p>
            <a:pPr marL="0" indent="1162050">
              <a:buNone/>
            </a:pPr>
            <a:r>
              <a:rPr lang="ru-RU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Молочный </a:t>
            </a:r>
            <a:r>
              <a:rPr lang="ru-RU" sz="2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Эгг-ног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1950">
              <a:buNone/>
            </a:pPr>
            <a:r>
              <a:rPr lang="ru-RU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Яйцо, сахарный сироп 30, молоко 100, </a:t>
            </a:r>
            <a:r>
              <a:rPr lang="ru-RU" sz="2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мускатный орех.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Готовый Эгг-ног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посыпают сверху 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щепоткой                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измельченного 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терке мускатного ореха</a:t>
            </a:r>
            <a:endPara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1950" algn="just"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4077072"/>
            <a:ext cx="2915816" cy="21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01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589199" cy="1280890"/>
          </a:xfrm>
        </p:spPr>
        <p:txBody>
          <a:bodyPr>
            <a:normAutofit/>
          </a:bodyPr>
          <a:lstStyle/>
          <a:p>
            <a:r>
              <a:rPr lang="ru-RU" b="1" dirty="0" smtClean="0"/>
              <a:t>Холодные</a:t>
            </a:r>
            <a:r>
              <a:rPr lang="ru-RU" b="1" i="1" dirty="0" smtClean="0"/>
              <a:t> пунши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999" y="1248564"/>
            <a:ext cx="8856497" cy="5492804"/>
          </a:xfrm>
        </p:spPr>
        <p:txBody>
          <a:bodyPr>
            <a:normAutofit/>
          </a:bodyPr>
          <a:lstStyle/>
          <a:p>
            <a:pPr marL="0" indent="447675" algn="just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Для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холодных безалкогольных напитков, приготовленные 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 основе чая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а иногда 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молока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В их состав могут входить различные сиропы, соки, молоко, пряности, яйца и др.</a:t>
            </a:r>
          </a:p>
          <a:p>
            <a:pPr marL="0" indent="447675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Готовят их, как правило, в стакане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хайбол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в котором и подают к столу. Если в состав пунша входят пряности, перед тем как подать к столу, его настаивают 5-10 мин. Холодные пунши подают со льдом и соломинкой.</a:t>
            </a:r>
          </a:p>
          <a:p>
            <a:pPr marL="0" indent="447675" algn="ctr"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Холодный апельсиновый чай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Апельсиновый сок 50, сахарный сироп 20, холодный крепкий чай 80, ломтик апельсина.</a:t>
            </a:r>
          </a:p>
          <a:p>
            <a:pPr marL="0" indent="361950" algn="just"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Украшают напиток ломтиком апельсина.</a:t>
            </a:r>
          </a:p>
          <a:p>
            <a:pPr marL="0" indent="447675" algn="ctr"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Холодный 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малиновый пунш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Малиновый сироп 30, молоко 20, холодный крепкий чай 100.</a:t>
            </a:r>
          </a:p>
          <a:p>
            <a:pPr marL="0" indent="447675" algn="just">
              <a:buNone/>
            </a:pPr>
            <a:endParaRPr lang="ru-RU" dirty="0"/>
          </a:p>
        </p:txBody>
      </p:sp>
      <p:pic>
        <p:nvPicPr>
          <p:cNvPr id="24578" name="Picture 2" descr="http://kulinar.top/wp/wp-content/uploads/2016/03/fruktovyj-punsh-1024x8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" r="7397"/>
          <a:stretch/>
        </p:blipFill>
        <p:spPr bwMode="auto">
          <a:xfrm>
            <a:off x="6876256" y="4645684"/>
            <a:ext cx="2160240" cy="19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100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dirty="0" smtClean="0"/>
              <a:t>Подготовить </a:t>
            </a:r>
            <a:r>
              <a:rPr lang="ru-RU" sz="2800" dirty="0"/>
              <a:t>конспект по раздаточному материалу холодных напитков.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Произвести расчеты холодных напитков (калькуляцию и энергетическую ценность).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Составить технологическую схему приготовления холодного напитка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Составить технологическую карту холодного напитка.</a:t>
            </a:r>
          </a:p>
          <a:p>
            <a:pPr marL="0" indent="0"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311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16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Произвести расчет количества порций, калькуляцию и энергетическую ценность напитков.</a:t>
            </a:r>
            <a:br>
              <a:rPr lang="ru-RU" altLang="ru-RU" sz="16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</a:t>
            </a: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1006  Молочный прохладительный напиток с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джемом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75875"/>
              </p:ext>
            </p:extLst>
          </p:nvPr>
        </p:nvGraphicFramePr>
        <p:xfrm>
          <a:off x="179512" y="1988836"/>
          <a:ext cx="8784975" cy="2861598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423997"/>
                <a:gridCol w="1605070"/>
                <a:gridCol w="820803"/>
                <a:gridCol w="925315"/>
                <a:gridCol w="925315"/>
                <a:gridCol w="831850"/>
                <a:gridCol w="974598"/>
                <a:gridCol w="1104601"/>
                <a:gridCol w="1173426"/>
              </a:tblGrid>
              <a:tr h="504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сырья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Нетто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 75 порций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 100 порций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Цена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Сумма на 1 порцию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Сумм на </a:t>
                      </a:r>
                      <a:r>
                        <a:rPr lang="ru-RU" sz="1000" dirty="0" smtClean="0">
                          <a:effectLst/>
                        </a:rPr>
                        <a:t>75 </a:t>
                      </a:r>
                      <a:r>
                        <a:rPr lang="ru-RU" sz="1000" dirty="0">
                          <a:effectLst/>
                        </a:rPr>
                        <a:t>порций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Сумма на 100 порций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Молоко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2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Мороженое сл.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2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Джем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292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Выход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Себестоимость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2923"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Наценка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2923"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Продажная цена 1 порции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566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16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Произвести расчет количества порций, калькуляцию и энергетическую ценность напитков.</a:t>
            </a:r>
            <a:br>
              <a:rPr lang="ru-RU" altLang="ru-RU" sz="16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</a:t>
            </a: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1006  Молочный прохладительный напиток с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джемом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271111" y="3006979"/>
          <a:ext cx="6565265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65"/>
                <a:gridCol w="1199515"/>
                <a:gridCol w="613410"/>
                <a:gridCol w="691515"/>
                <a:gridCol w="691515"/>
                <a:gridCol w="621665"/>
                <a:gridCol w="728345"/>
                <a:gridCol w="825500"/>
                <a:gridCol w="876935"/>
              </a:tblGrid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сырья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Нетто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 75 порций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 100 порций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Цена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Сумма на 1 порцию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Сумм на 50 порций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Сумма на 100 порций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Молоко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Мороженое сл.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Джем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954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Выход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Себестоимость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7800"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Наценка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7800"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Продажная цена 1 порции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81041"/>
              </p:ext>
            </p:extLst>
          </p:nvPr>
        </p:nvGraphicFramePr>
        <p:xfrm>
          <a:off x="159344" y="1916832"/>
          <a:ext cx="8698937" cy="3655307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54806"/>
                <a:gridCol w="1443880"/>
                <a:gridCol w="594539"/>
                <a:gridCol w="849341"/>
                <a:gridCol w="594539"/>
                <a:gridCol w="679473"/>
                <a:gridCol w="509605"/>
                <a:gridCol w="594539"/>
                <a:gridCol w="509605"/>
                <a:gridCol w="594539"/>
                <a:gridCol w="934275"/>
                <a:gridCol w="1139796"/>
              </a:tblGrid>
              <a:tr h="85607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сырья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Нетто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Перевод </a:t>
                      </a:r>
                      <a:r>
                        <a:rPr lang="ru-RU" sz="900">
                          <a:effectLst/>
                        </a:rPr>
                        <a:t>нетто </a:t>
                      </a:r>
                      <a:r>
                        <a:rPr lang="ru-RU" sz="900" smtClean="0">
                          <a:effectLst/>
                        </a:rPr>
                        <a:t>в  </a:t>
                      </a:r>
                      <a:r>
                        <a:rPr lang="ru-RU" sz="900" dirty="0">
                          <a:effectLst/>
                        </a:rPr>
                        <a:t>100 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Химический состав в 100 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Калорийность в 100 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Теор. ккал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Энер.цен.в</a:t>
                      </a:r>
                      <a:r>
                        <a:rPr lang="ru-RU" sz="900" dirty="0">
                          <a:effectLst/>
                        </a:rPr>
                        <a:t> ед. </a:t>
                      </a:r>
                      <a:r>
                        <a:rPr lang="ru-RU" sz="900" dirty="0" err="1">
                          <a:effectLst/>
                        </a:rPr>
                        <a:t>сис</a:t>
                      </a:r>
                      <a:r>
                        <a:rPr lang="ru-RU" sz="900" dirty="0">
                          <a:effectLst/>
                        </a:rPr>
                        <a:t>. СИ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0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Ж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Ж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Молоко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Мороженое сл.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Джем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65,3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57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Выход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2670">
                <a:tc gridSpan="1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Энергетическая ценность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560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Произвести расчет количества порций, калькуляцию и энергетическую ценность напитков.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1008 Напиток апельсиновый или лимонный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978381"/>
              </p:ext>
            </p:extLst>
          </p:nvPr>
        </p:nvGraphicFramePr>
        <p:xfrm>
          <a:off x="251520" y="1988840"/>
          <a:ext cx="8640960" cy="2843859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365561"/>
                <a:gridCol w="1408849"/>
                <a:gridCol w="922530"/>
                <a:gridCol w="906921"/>
                <a:gridCol w="986606"/>
                <a:gridCol w="911850"/>
                <a:gridCol w="1027680"/>
                <a:gridCol w="1026037"/>
                <a:gridCol w="1084926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сырья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Нетто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 75 порций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 100 порций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Цена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Сумма на 1 порцию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Сумм на 50 порций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Сумма на 100 порций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Клюква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132/125*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3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Сахар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88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Выход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889"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Наценка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889"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Продажная цена 1 порции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810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018" y="674726"/>
            <a:ext cx="7812828" cy="128089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Молоко, кисломолочные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32624"/>
            <a:ext cx="8712967" cy="3777622"/>
          </a:xfrm>
        </p:spPr>
        <p:txBody>
          <a:bodyPr>
            <a:normAutofit lnSpcReduction="10000"/>
          </a:bodyPr>
          <a:lstStyle/>
          <a:p>
            <a:pPr marL="0" indent="542925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На </a:t>
            </a:r>
            <a:r>
              <a:rPr lang="ru-RU" sz="1800" dirty="0">
                <a:solidFill>
                  <a:schemeClr val="tx1"/>
                </a:solidFill>
              </a:rPr>
              <a:t>предприятиях общественного питания молоко поступает пастеризованное в бутылках или пакетах, а также разливное – во флягах.</a:t>
            </a:r>
          </a:p>
          <a:p>
            <a:pPr marL="0" indent="542925"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Молоко, поступившее во флягах, перед отпуском </a:t>
            </a:r>
            <a:r>
              <a:rPr lang="ru-RU" sz="1800" dirty="0" smtClean="0">
                <a:solidFill>
                  <a:schemeClr val="tx1"/>
                </a:solidFill>
              </a:rPr>
              <a:t>кипятят. Потери </a:t>
            </a:r>
            <a:r>
              <a:rPr lang="ru-RU" sz="1800" dirty="0">
                <a:solidFill>
                  <a:schemeClr val="tx1"/>
                </a:solidFill>
              </a:rPr>
              <a:t>при кипячении молока составляют 5%. Из бутылок и пакетов молоко, кефир и другие кисломолочные продукты наливают непосредственно в стаканы. При этом потери при реализации составляют: кефира –3,5%; ацидофилина – 7,5%; ряженки – 3%; </a:t>
            </a:r>
            <a:r>
              <a:rPr lang="ru-RU" sz="1800" dirty="0" smtClean="0">
                <a:solidFill>
                  <a:schemeClr val="tx1"/>
                </a:solidFill>
              </a:rPr>
              <a:t>простокваши </a:t>
            </a:r>
            <a:r>
              <a:rPr lang="ru-RU" sz="1800" dirty="0">
                <a:solidFill>
                  <a:schemeClr val="tx1"/>
                </a:solidFill>
              </a:rPr>
              <a:t>– 5%.</a:t>
            </a:r>
          </a:p>
          <a:p>
            <a:pPr marL="0" indent="542925" algn="just">
              <a:buNone/>
            </a:pPr>
            <a:r>
              <a:rPr lang="ru-RU" sz="1800" b="1" i="1" dirty="0">
                <a:solidFill>
                  <a:schemeClr val="tx1"/>
                </a:solidFill>
              </a:rPr>
              <a:t>Молоко и кисломолочные продукты подают в стаканах.</a:t>
            </a:r>
          </a:p>
          <a:p>
            <a:pPr marL="0" indent="542925" algn="just">
              <a:buNone/>
            </a:pPr>
            <a:r>
              <a:rPr lang="ru-RU" sz="1800" i="1" dirty="0">
                <a:solidFill>
                  <a:schemeClr val="tx1"/>
                </a:solidFill>
              </a:rPr>
              <a:t>Кисломолочные продукты</a:t>
            </a:r>
            <a:r>
              <a:rPr lang="ru-RU" sz="1800" dirty="0">
                <a:solidFill>
                  <a:schemeClr val="tx1"/>
                </a:solidFill>
              </a:rPr>
              <a:t> можно </a:t>
            </a:r>
            <a:r>
              <a:rPr lang="ru-RU" sz="1800" i="1" dirty="0">
                <a:solidFill>
                  <a:schemeClr val="tx1"/>
                </a:solidFill>
              </a:rPr>
              <a:t>отпускать с сахаром по 5-10 г, а также с кукурузными или пшеничными хлопьями – по 15 г на порцию.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542925" algn="just">
              <a:buNone/>
            </a:pPr>
            <a:r>
              <a:rPr lang="ru-RU" sz="1800" i="1" dirty="0">
                <a:solidFill>
                  <a:schemeClr val="tx1"/>
                </a:solidFill>
              </a:rPr>
              <a:t>Простоквашу, ряженку</a:t>
            </a:r>
            <a:r>
              <a:rPr lang="ru-RU" sz="1800" dirty="0">
                <a:solidFill>
                  <a:schemeClr val="tx1"/>
                </a:solidFill>
              </a:rPr>
              <a:t>, поступающие в банках (емкостью 0,2 л), </a:t>
            </a:r>
            <a:r>
              <a:rPr lang="ru-RU" sz="1800" i="1" dirty="0" smtClean="0">
                <a:solidFill>
                  <a:schemeClr val="tx1"/>
                </a:solidFill>
              </a:rPr>
              <a:t>отпускают </a:t>
            </a:r>
            <a:r>
              <a:rPr lang="ru-RU" sz="1800" i="1" dirty="0">
                <a:solidFill>
                  <a:schemeClr val="tx1"/>
                </a:solidFill>
              </a:rPr>
              <a:t>в этой же посуде</a:t>
            </a:r>
            <a:r>
              <a:rPr lang="ru-RU" sz="1800" i="1" dirty="0" smtClean="0">
                <a:solidFill>
                  <a:schemeClr val="tx1"/>
                </a:solidFill>
              </a:rPr>
              <a:t>.</a:t>
            </a:r>
          </a:p>
          <a:p>
            <a:pPr marL="0" indent="542925" algn="just">
              <a:buNone/>
            </a:pPr>
            <a:endParaRPr lang="ru-RU" sz="1800" i="1" dirty="0"/>
          </a:p>
          <a:p>
            <a:pPr marL="0" indent="542925" algn="just">
              <a:buNone/>
            </a:pPr>
            <a:endParaRPr lang="ru-RU" sz="1800" dirty="0"/>
          </a:p>
        </p:txBody>
      </p:sp>
      <p:pic>
        <p:nvPicPr>
          <p:cNvPr id="4" name="Picture 2" descr="http://baserecept.ru/images/images/menu/napitky/domashnij-jogur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5"/>
            <a:ext cx="2701314" cy="16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ru.all.biz/img/ru/catalog/1583788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b="5534"/>
          <a:stretch/>
        </p:blipFill>
        <p:spPr bwMode="auto">
          <a:xfrm>
            <a:off x="2914675" y="5085185"/>
            <a:ext cx="1297285" cy="164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ropionix.ru/d/672350/d/%D0%9F%D1%80%D0%B8%D0%BC%D0%B5%D0%BD%D0%B5%D0%BD%D0%B8%D0%B5%20%D0%BA%D0%BE%D0%BD%D1%86%D0%B5%D0%BD%D1%82%D1%80%D0%B0%D1%82%D0%B0%20%D0%B1%D0%B8%D1%84%D0%B8%D0%B4%D0%BE%D0%B1%D0%B0%D0%BA%D1%82%D0%B5%D1%80%D0%B8%D0%B9%20%D0%B4%D0%BB%D1%8F%20%D0%BF%D0%BE%D0%BB%D1%83%D1%87%D0%B5%D0%BD%D0%B8%D1%8F%20%D0%BA%D0%B8%D1%81%D0%BB%D0%BE%D0%BC%D0%BE%D0%BB%D0%BE%D1%87%D0%BD%D0%BE%D0%B3%D0%BE%20%D0%BF%D1%80%D0%BE%D0%B4%D1%83%D0%BA%D1%82%D0%B0%20%C2%AB%D0%91%D0%B8%D1%84%D0%B8%D0%B2%D0%B8%D1%82%C2%BB%20%20%D0%B2%20%D0%B4%D0%BE%D0%BC%D0%B0%D1%88%D0%BD%D0%B8%D1%85%20%D1%83%D1%81%D0%BB%D0%BE%D0%B2%D0%B8%D1%8F%D1%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39852"/>
            <a:ext cx="2232247" cy="165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xcom-hobby.ru/var/files/1a/b6/57579b31ab6fa1995505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119" y="5039852"/>
            <a:ext cx="2482121" cy="168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980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Произвести расчет количества порций, калькуляцию и энергетическую ценность напитков.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1008 Напиток апельсиновый или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лимонный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381672"/>
              </p:ext>
            </p:extLst>
          </p:nvPr>
        </p:nvGraphicFramePr>
        <p:xfrm>
          <a:off x="179512" y="1700808"/>
          <a:ext cx="8784976" cy="3040003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88030"/>
                <a:gridCol w="1080120"/>
                <a:gridCol w="792088"/>
                <a:gridCol w="648072"/>
                <a:gridCol w="720080"/>
                <a:gridCol w="648072"/>
                <a:gridCol w="504056"/>
                <a:gridCol w="504056"/>
                <a:gridCol w="504056"/>
                <a:gridCol w="360040"/>
                <a:gridCol w="360040"/>
                <a:gridCol w="864096"/>
                <a:gridCol w="581928"/>
                <a:gridCol w="138152"/>
                <a:gridCol w="792090"/>
              </a:tblGrid>
              <a:tr h="3399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сырья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Нетто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 100 порций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Перевод нетто в 100 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Химический состав в 100 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Калорийность в 100 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Теор</a:t>
                      </a:r>
                      <a:r>
                        <a:rPr lang="ru-RU" sz="900" dirty="0">
                          <a:effectLst/>
                        </a:rPr>
                        <a:t>. ккал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Теор</a:t>
                      </a:r>
                      <a:r>
                        <a:rPr lang="ru-RU" sz="900" dirty="0">
                          <a:effectLst/>
                        </a:rPr>
                        <a:t>. ккал в нетто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Энер.цен.в</a:t>
                      </a:r>
                      <a:r>
                        <a:rPr lang="ru-RU" sz="900" dirty="0">
                          <a:effectLst/>
                        </a:rPr>
                        <a:t> ед. </a:t>
                      </a:r>
                      <a:r>
                        <a:rPr lang="ru-RU" sz="900" dirty="0" err="1">
                          <a:effectLst/>
                        </a:rPr>
                        <a:t>сис</a:t>
                      </a:r>
                      <a:r>
                        <a:rPr lang="ru-RU" sz="900" dirty="0">
                          <a:effectLst/>
                        </a:rPr>
                        <a:t>. СИ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8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Ж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Ж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3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Клюква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132/125*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Сахар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65,3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13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Выход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188">
                <a:tc gridSpan="1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Энергетическая ценность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542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117" y="560646"/>
            <a:ext cx="7049307" cy="83096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Плодово-ягодные прохладительные напитки (морсы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752" y="1527048"/>
            <a:ext cx="8590728" cy="5070304"/>
          </a:xfrm>
        </p:spPr>
        <p:txBody>
          <a:bodyPr>
            <a:normAutofit/>
          </a:bodyPr>
          <a:lstStyle/>
          <a:p>
            <a:pPr marL="0" indent="447675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Плодово-ягодные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прохладительные напитки готовят из лимонов, ревеня, клюквы, других плодов и ягод, а также из варенья и сиропов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447675" algn="just">
              <a:buNone/>
            </a:pP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47675" algn="just">
              <a:buNone/>
            </a:pPr>
            <a:endParaRPr lang="ru-RU" dirty="0" smtClean="0"/>
          </a:p>
          <a:p>
            <a:pPr marL="0" indent="447675" algn="just">
              <a:buNone/>
            </a:pPr>
            <a:endParaRPr lang="ru-RU" dirty="0"/>
          </a:p>
          <a:p>
            <a:pPr marL="0" indent="447675" algn="just">
              <a:buNone/>
            </a:pPr>
            <a:endParaRPr lang="ru-RU" dirty="0"/>
          </a:p>
          <a:p>
            <a:pPr marL="0" indent="447675" algn="just">
              <a:buNone/>
            </a:pPr>
            <a:endParaRPr lang="ru-RU" dirty="0" smtClean="0"/>
          </a:p>
          <a:p>
            <a:pPr marL="0" indent="447675" algn="just">
              <a:buNone/>
            </a:pPr>
            <a:endParaRPr lang="ru-RU" dirty="0"/>
          </a:p>
          <a:p>
            <a:pPr marL="0" indent="447675" algn="just">
              <a:buNone/>
            </a:pPr>
            <a:endParaRPr lang="ru-RU" dirty="0" smtClean="0"/>
          </a:p>
          <a:p>
            <a:pPr marL="0" indent="447675" algn="just">
              <a:buNone/>
            </a:pPr>
            <a:endParaRPr lang="ru-RU" dirty="0"/>
          </a:p>
          <a:p>
            <a:pPr marL="0" indent="447675" algn="just">
              <a:buNone/>
            </a:pPr>
            <a:endParaRPr lang="ru-RU" dirty="0" smtClean="0"/>
          </a:p>
        </p:txBody>
      </p:sp>
      <p:pic>
        <p:nvPicPr>
          <p:cNvPr id="5" name="Picture 2" descr="http://indianspices.ru/images/spec/lemons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"/>
          <a:stretch/>
        </p:blipFill>
        <p:spPr bwMode="auto">
          <a:xfrm>
            <a:off x="179512" y="2924944"/>
            <a:ext cx="207160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greeninfo.ru/img/work/article/t_5560_1_1337076254_big_rs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58" y="2899792"/>
            <a:ext cx="2370650" cy="177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omedicine.ru/uploads/posts/2016-05/1463883940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t="11611" r="3887" b="15702"/>
          <a:stretch/>
        </p:blipFill>
        <p:spPr bwMode="auto">
          <a:xfrm>
            <a:off x="2195736" y="3645024"/>
            <a:ext cx="1930512" cy="13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gamelika.com/imaginator/1/4e5fda8555888_396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03064"/>
            <a:ext cx="2450333" cy="18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ua.all.biz/img/ua/catalog/912297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4" b="12807"/>
          <a:stretch/>
        </p:blipFill>
        <p:spPr bwMode="auto">
          <a:xfrm>
            <a:off x="4716016" y="5092464"/>
            <a:ext cx="3816424" cy="16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playing-field.ru/img/2015/052211/244134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t="14845" r="3717" b="8895"/>
          <a:stretch/>
        </p:blipFill>
        <p:spPr bwMode="auto">
          <a:xfrm>
            <a:off x="611560" y="5157193"/>
            <a:ext cx="3322109" cy="156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035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User\Desktop\открытый урок 07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88" y="3363023"/>
            <a:ext cx="2988332" cy="222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User\Desktop\открытый урок 07\2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" b="3883"/>
          <a:stretch/>
        </p:blipFill>
        <p:spPr bwMode="auto">
          <a:xfrm>
            <a:off x="3189945" y="1340768"/>
            <a:ext cx="2611133" cy="20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thekievtimes.ua/wp-content/uploads/2016/06/450-670x4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7" t="-677" r="25296" b="5056"/>
          <a:stretch/>
        </p:blipFill>
        <p:spPr bwMode="auto">
          <a:xfrm>
            <a:off x="5782003" y="1358654"/>
            <a:ext cx="2182130" cy="202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7blud.ru/images/product/be/be8aad268b7909212cc6d6eabccc84d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9"/>
          <a:stretch/>
        </p:blipFill>
        <p:spPr bwMode="auto">
          <a:xfrm>
            <a:off x="3201369" y="3379393"/>
            <a:ext cx="2232968" cy="238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475656" y="188640"/>
            <a:ext cx="7560840" cy="6669360"/>
          </a:xfrm>
        </p:spPr>
        <p:txBody>
          <a:bodyPr>
            <a:normAutofit fontScale="85000" lnSpcReduction="20000"/>
          </a:bodyPr>
          <a:lstStyle/>
          <a:p>
            <a:pPr marL="0" indent="542925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Отпускают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напитки охлажденными в бокалах, фужерах, стаканах, а при групповом обслуживании – в кувшинах. Пищевой лед подают отдельно в количестве 10 г на порцию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42925" algn="just">
              <a:buNone/>
            </a:pP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42925" algn="just">
              <a:buNone/>
            </a:pPr>
            <a:endParaRPr lang="ru-RU" sz="2100" dirty="0" smtClean="0"/>
          </a:p>
          <a:p>
            <a:pPr marL="0" indent="542925" algn="just">
              <a:buNone/>
            </a:pPr>
            <a:endParaRPr lang="ru-RU" sz="2100" dirty="0"/>
          </a:p>
          <a:p>
            <a:pPr marL="0" indent="542925" algn="just">
              <a:buNone/>
            </a:pPr>
            <a:endParaRPr lang="ru-RU" sz="2100" dirty="0" smtClean="0"/>
          </a:p>
          <a:p>
            <a:pPr marL="0" indent="542925" algn="just">
              <a:buNone/>
            </a:pPr>
            <a:endParaRPr lang="ru-RU" sz="2100" dirty="0"/>
          </a:p>
          <a:p>
            <a:pPr marL="0" indent="542925" algn="just">
              <a:buNone/>
            </a:pPr>
            <a:endParaRPr lang="ru-RU" sz="2100" dirty="0" smtClean="0"/>
          </a:p>
          <a:p>
            <a:pPr marL="0" indent="542925" algn="just">
              <a:buNone/>
            </a:pPr>
            <a:endParaRPr lang="ru-RU" sz="2100" dirty="0"/>
          </a:p>
          <a:p>
            <a:pPr marL="0" indent="542925" algn="just">
              <a:buNone/>
            </a:pPr>
            <a:endParaRPr lang="ru-RU" sz="2100" dirty="0" smtClean="0"/>
          </a:p>
          <a:p>
            <a:pPr marL="0" indent="542925" algn="just">
              <a:buNone/>
            </a:pPr>
            <a:endParaRPr lang="ru-RU" sz="2100" dirty="0"/>
          </a:p>
          <a:p>
            <a:pPr marL="0" indent="542925" algn="just">
              <a:buNone/>
            </a:pPr>
            <a:endParaRPr lang="ru-RU" sz="2100" dirty="0" smtClean="0"/>
          </a:p>
          <a:p>
            <a:pPr marL="0" indent="542925" algn="just">
              <a:buNone/>
            </a:pPr>
            <a:endParaRPr lang="ru-RU" sz="2100" dirty="0"/>
          </a:p>
          <a:p>
            <a:pPr marL="0" indent="542925" algn="just">
              <a:buNone/>
            </a:pPr>
            <a:endParaRPr lang="ru-RU" sz="2100" dirty="0" smtClean="0"/>
          </a:p>
          <a:p>
            <a:pPr marL="0" indent="542925" algn="just">
              <a:buNone/>
            </a:pPr>
            <a:endParaRPr lang="ru-RU" sz="2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2000" dirty="0" smtClean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приготовлении прохладительных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напитков сахар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рекомендуется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предварительно растворить в воде и 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процедить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42925" algn="just">
              <a:buNone/>
            </a:pPr>
            <a:endParaRPr lang="ru-RU" sz="2100" dirty="0"/>
          </a:p>
          <a:p>
            <a:endParaRPr lang="ru-RU" sz="2100" dirty="0"/>
          </a:p>
        </p:txBody>
      </p:sp>
      <p:pic>
        <p:nvPicPr>
          <p:cNvPr id="11" name="Picture 8" descr="http://hookasstore.ru/wp-content/uploads/2015/07/foodhookah_cocktai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88" y="1340769"/>
            <a:ext cx="2988332" cy="202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boombob.ru/img/picture/Jul/10/501e298164e3294ba75872ac97db9668/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 r="-1"/>
          <a:stretch/>
        </p:blipFill>
        <p:spPr bwMode="auto">
          <a:xfrm>
            <a:off x="5434337" y="3400225"/>
            <a:ext cx="3628168" cy="18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happymagazine.com.ua/wp-content/uploads/2016/07/vishnevij-moxit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22303"/>
          <a:stretch/>
        </p:blipFill>
        <p:spPr bwMode="auto">
          <a:xfrm>
            <a:off x="7453572" y="5271686"/>
            <a:ext cx="163830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im2-tub-ru.yandex.net/i?id=9d80c97062df9abbd1ae5d863731653e&amp;n=33&amp;h=215&amp;w=10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663" y="1309863"/>
            <a:ext cx="10287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103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28530"/>
            <a:ext cx="6942383" cy="5910408"/>
          </a:xfrm>
        </p:spPr>
        <p:txBody>
          <a:bodyPr>
            <a:noAutofit/>
          </a:bodyPr>
          <a:lstStyle/>
          <a:p>
            <a:pPr marL="0" indent="447675" algn="ctr">
              <a:buNone/>
            </a:pPr>
            <a:r>
              <a:rPr lang="ru-RU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Напиток апельсиновый или лимонный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47675" algn="just">
              <a:buNone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Цедру, снятую с лимона или апельсина, мелко нарезают, заливают горячей водой, кипятят в течение 5 мин, а затем оставляют на 3-4 ч для настаивания. После процеживания в отвар добавляют сахар, доводят до кипения, вливают отжатый лимонный или апельсиновый сок и охлаждают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447675" algn="ctr"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Напиток </a:t>
            </a:r>
            <a:r>
              <a:rPr lang="ru-RU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клюквенный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47675" algn="just">
              <a:buNone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Подготовленные ягоды протирают и отжимают сок. Мезгу заливают горячей водой, варят 5-8 мин и процеживают.</a:t>
            </a:r>
          </a:p>
          <a:p>
            <a:pPr marL="0" indent="447675" algn="just">
              <a:buNone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отвар добавляют сахар, доводят до кипения, вливают отжатый сок и охлаждают.</a:t>
            </a:r>
          </a:p>
          <a:p>
            <a:pPr marL="0" indent="447675" algn="ctr">
              <a:buNone/>
            </a:pPr>
            <a:r>
              <a:rPr lang="ru-RU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Квас яблочный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47675" algn="just">
              <a:buNone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подготовленных яблок удаляют семенные гнезда, нарезают дольками, заливают горячей водой, кипятят в течение 5 мин и оставляют на 3-4 мин для настаивания. Затем добавляют разведенные в теплом отваре дрожжи, сахар, лимонную кислоту, оставляют на 24 ч для брожения при температуре 20</a:t>
            </a:r>
            <a:r>
              <a:rPr lang="ru-RU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С, процеживают и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охлаждают.</a:t>
            </a:r>
          </a:p>
          <a:p>
            <a:pPr marL="0" indent="447675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Отпускают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квас по 200 г на порцию с кусочками пищевого льда..</a:t>
            </a:r>
          </a:p>
          <a:p>
            <a:endParaRPr lang="ru-RU" sz="1800" dirty="0"/>
          </a:p>
        </p:txBody>
      </p:sp>
      <p:pic>
        <p:nvPicPr>
          <p:cNvPr id="4" name="Picture 8" descr="http://alladdons.ru/img/picture/Nov/29/131f102060c2a2f9c1edb079d1eb766c/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4" y="4220487"/>
            <a:ext cx="1721888" cy="135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chocolate-kiss.ru/wp-content/uploads/2015/09/1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7" b="7505"/>
          <a:stretch/>
        </p:blipFill>
        <p:spPr bwMode="auto">
          <a:xfrm>
            <a:off x="292488" y="1340768"/>
            <a:ext cx="1471200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www.culinarie.ru/upload/resize_cache/iblock/2a3/455_315_207cb7b4147524204c0d5612bbc624e9c/2a343bbf052f9b81dfcba8de68331d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91" y="3097542"/>
            <a:ext cx="1543805" cy="112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47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56307"/>
            <a:ext cx="6589199" cy="1280890"/>
          </a:xfrm>
        </p:spPr>
        <p:txBody>
          <a:bodyPr/>
          <a:lstStyle/>
          <a:p>
            <a:r>
              <a:rPr lang="ru-RU" b="1" dirty="0" smtClean="0"/>
              <a:t>Крюшоны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200" y="1207578"/>
            <a:ext cx="8698168" cy="1541912"/>
          </a:xfrm>
        </p:spPr>
        <p:txBody>
          <a:bodyPr>
            <a:noAutofit/>
          </a:bodyPr>
          <a:lstStyle/>
          <a:p>
            <a:pPr marL="0" indent="450850" algn="just">
              <a:buNone/>
            </a:pP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Безалкогольные крюшоны готовят на основе различных ягод и фруктов с добавлением сиропов, лимонного сока и минеральной или содовой воды. Эти прохладительные напитки приготавливают обычно большими порциями на 6-12 человек, в </a:t>
            </a:r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крюшонницах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22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2" name="Picture 2" descr="http://img0.liveinternet.ru/images/attach/c/9/105/735/105735340_1337079876_33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51" y="3140968"/>
            <a:ext cx="3213745" cy="342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very-tasty.ru/pictures/kryushoncha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40968"/>
            <a:ext cx="2286000" cy="34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ttp://younapitki.ru/wp-content/uploads/2013/01/59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83" y="2924944"/>
            <a:ext cx="3129905" cy="184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http://chudoru.net/content/images/cookery/drinks/cruchon/citri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83" y="4797152"/>
            <a:ext cx="3129905" cy="184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827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416" y="601458"/>
            <a:ext cx="6589199" cy="1280890"/>
          </a:xfrm>
        </p:spPr>
        <p:txBody>
          <a:bodyPr>
            <a:normAutofit/>
          </a:bodyPr>
          <a:lstStyle/>
          <a:p>
            <a:r>
              <a:rPr lang="ru-RU" b="1" dirty="0"/>
              <a:t>Молочные </a:t>
            </a:r>
            <a:r>
              <a:rPr lang="ru-RU" b="1" dirty="0" smtClean="0"/>
              <a:t>напитки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748" y="1381099"/>
            <a:ext cx="8503920" cy="4572000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напитки можно приготовить в стакане, 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размешивая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содержимое ложкой, или в шейкере. Однако лучше готовить их в электромиксере. Приготовленные в электромиксере молочные напитки отличаются хорошим вкусом, имеют однородную пенистую консистенцию.</a:t>
            </a:r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ru-RU" dirty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2" descr="http://proektrestorana.ru/upload/iblock/a31/a313242b0f39c24968cb54693465df4e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r="24106"/>
          <a:stretch/>
        </p:blipFill>
        <p:spPr bwMode="auto">
          <a:xfrm>
            <a:off x="3126361" y="3667099"/>
            <a:ext cx="1317476" cy="249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top4man.ru/UserFiles/Bad%20habits/loj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0" y="3212976"/>
            <a:ext cx="2513178" cy="167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restoranu.eu/image/cache/catalog/baro_iranga/pieno_kokteilines/Bartscher/bartscher-gmbhbarmixer-135105-191-800x8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0" r="17615"/>
          <a:stretch/>
        </p:blipFill>
        <p:spPr bwMode="auto">
          <a:xfrm>
            <a:off x="4716015" y="3667099"/>
            <a:ext cx="1744047" cy="267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st.depositphotos.com/1001069/1294/i/950/depositphotos_12941872-Cocktail-shaker-glasses-utensils-and-citrus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440" y="3670118"/>
            <a:ext cx="2111052" cy="283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beautyinfo.com.ua/userfiles/image/milkshak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t="8267" r="19395" b="8690"/>
          <a:stretch/>
        </p:blipFill>
        <p:spPr bwMode="auto">
          <a:xfrm>
            <a:off x="402382" y="5002641"/>
            <a:ext cx="2441426" cy="168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726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53178"/>
            <a:ext cx="7924368" cy="5910408"/>
          </a:xfrm>
        </p:spPr>
        <p:txBody>
          <a:bodyPr>
            <a:noAutofit/>
          </a:bodyPr>
          <a:lstStyle/>
          <a:p>
            <a:pPr marL="0" indent="361950" algn="just">
              <a:buNone/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Молочные безалкогольные напитки могут быть </a:t>
            </a:r>
            <a:r>
              <a:rPr lang="ru-RU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холодными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горячими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1950"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Холодные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напитки 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приготавливают,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правило, со льдом и подают в стакане 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хай бол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соломинкой, но без льда. Горячие напитки подают без соломинки в предварительно подогретых стаканах 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хай бол.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1950">
              <a:buNone/>
            </a:pPr>
            <a:endParaRPr lang="ru-RU" sz="22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1950">
              <a:buNone/>
            </a:pPr>
            <a:endParaRPr lang="ru-RU" sz="2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1950">
              <a:buNone/>
            </a:pPr>
            <a:endParaRPr lang="ru-RU" sz="22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1950">
              <a:buNone/>
            </a:pPr>
            <a:endParaRPr lang="ru-RU" sz="22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1950" algn="ctr"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Медовое молоко</a:t>
            </a:r>
          </a:p>
          <a:p>
            <a:pPr marL="0" indent="361950"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Молоко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130, мед 20.</a:t>
            </a:r>
          </a:p>
          <a:p>
            <a:pPr marL="0" indent="361950" algn="just">
              <a:buNone/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Напиток лучше готовить в электромиксере. В зависимости от сезона его подают холодным (со льдом) или горячим.</a:t>
            </a:r>
          </a:p>
          <a:p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6" name="Picture 4" descr="http://www.bestmark.ee/uploads/product/cache_thumbnail_800_600_center_/f00264439757eb35f6e5d5a063e5cab9279f9ef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6" r="19881"/>
          <a:stretch/>
        </p:blipFill>
        <p:spPr bwMode="auto">
          <a:xfrm>
            <a:off x="741160" y="3097912"/>
            <a:ext cx="111442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blsinter.ru/images/complexbar/101024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76" y="3124436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://static6.depositphotos.com/1078289/659/i/170/depositphotos_6591991-Orange-juice-in-highball-gla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400" y="2852936"/>
            <a:ext cx="106680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https://otvet.imgsmail.ru/download/405ff3f754f59d5efa79e78d8d429e17_i-1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836" y="2851660"/>
            <a:ext cx="1162700" cy="15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http://cocktails-world.ru/images/stories/cocktails/nonalcohol/sunsetba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60" y="2851660"/>
            <a:ext cx="1008963" cy="151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663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520" y="548680"/>
            <a:ext cx="6589199" cy="128089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Напитки с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мороженым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751" y="1189125"/>
            <a:ext cx="8662736" cy="4896544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напитки всегда подаются холодными, но лед в них не добавляют. Поэтому все компоненты должны быть предварительно охлаждены.</a:t>
            </a:r>
          </a:p>
          <a:p>
            <a:pPr marL="0" indent="361950" algn="just"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напитков с мороженым известны так называемые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айс-кримы.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Мороженое в них не смешивают с остальными компонентами. Подают айс-кримы с соломинкой и ложкой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1950" algn="ctr">
              <a:buNone/>
            </a:pPr>
            <a:r>
              <a:rPr lang="ru-RU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Айс-крим с Содовой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195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Мороженое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 содовая или минеральная вода 100.</a:t>
            </a:r>
          </a:p>
          <a:p>
            <a:pPr marL="0" indent="36195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На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дно стакана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хай бол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кладут мороженое и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  <a:p>
            <a:pPr marL="0" indent="361950" algn="just"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наливают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охлажденную Содовую или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361950" algn="just"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минеральную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воду. Вместо Содовой воды можно 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1950" algn="just"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использовать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любой газированный напиток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www.favouriteslounge.co.uk/wp-content/uploads/2015/06/Ice-Cream-Scoops-milkshak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6" y="4149080"/>
            <a:ext cx="2671176" cy="16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731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807</TotalTime>
  <Words>1491</Words>
  <Application>Microsoft Office PowerPoint</Application>
  <PresentationFormat>Экран (4:3)</PresentationFormat>
  <Paragraphs>416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Молоко, кисломолочные продукты</vt:lpstr>
      <vt:lpstr>Плодово-ягодные прохладительные напитки (морсы)</vt:lpstr>
      <vt:lpstr>Презентация PowerPoint</vt:lpstr>
      <vt:lpstr>Презентация PowerPoint</vt:lpstr>
      <vt:lpstr>Крюшоны </vt:lpstr>
      <vt:lpstr>Молочные напитки</vt:lpstr>
      <vt:lpstr>Презентация PowerPoint</vt:lpstr>
      <vt:lpstr>Напитки с мороженым</vt:lpstr>
      <vt:lpstr>Фраппе</vt:lpstr>
      <vt:lpstr>Физы</vt:lpstr>
      <vt:lpstr>Коблеры</vt:lpstr>
      <vt:lpstr>Джулепы</vt:lpstr>
      <vt:lpstr>Эгг-ноги</vt:lpstr>
      <vt:lpstr>Холодные пунши</vt:lpstr>
      <vt:lpstr>Задание</vt:lpstr>
      <vt:lpstr>Произвести расчет количества порций, калькуляцию и энергетическую ценность напитков. № 1006  Молочный прохладительный напиток с джемом</vt:lpstr>
      <vt:lpstr>Произвести расчет количества порций, калькуляцию и энергетическую ценность напитков. № 1006  Молочный прохладительный напиток с джемом</vt:lpstr>
      <vt:lpstr>Произвести расчет количества порций, калькуляцию и энергетическую ценность напитков. № 1008 Напиток апельсиновый или лимонный</vt:lpstr>
      <vt:lpstr>Произвести расчет количества порций, калькуляцию и энергетическую ценность напитков. № 1008 Напиток апельсиновый или лимонный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Холодные</dc:title>
  <dc:creator>User</dc:creator>
  <cp:lastModifiedBy>дом</cp:lastModifiedBy>
  <cp:revision>60</cp:revision>
  <cp:lastPrinted>2016-11-01T09:05:09Z</cp:lastPrinted>
  <dcterms:created xsi:type="dcterms:W3CDTF">2016-10-31T15:10:28Z</dcterms:created>
  <dcterms:modified xsi:type="dcterms:W3CDTF">2022-12-06T02:18:07Z</dcterms:modified>
</cp:coreProperties>
</file>