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7" r:id="rId9"/>
    <p:sldId id="266" r:id="rId10"/>
    <p:sldId id="269" r:id="rId11"/>
    <p:sldId id="271" r:id="rId12"/>
    <p:sldId id="27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87B8E-7CB9-4DFF-B202-999CB5C82DB6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10CFE-2BAA-497B-8725-387F11C5D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7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18663-E9CC-451E-AD41-151603B8F8D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3FEBED7-9F95-45F9-9829-D642CC25B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-english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8600"/>
            <a:ext cx="8136904" cy="3200399"/>
          </a:xfrm>
        </p:spPr>
        <p:txBody>
          <a:bodyPr/>
          <a:lstStyle/>
          <a:p>
            <a:r>
              <a:rPr lang="ru-RU" sz="4400" b="1" dirty="0" smtClean="0"/>
              <a:t>порядок </a:t>
            </a:r>
            <a:r>
              <a:rPr lang="ru-RU" sz="4400" b="1" dirty="0"/>
              <a:t>слов в </a:t>
            </a:r>
            <a:r>
              <a:rPr lang="ru-RU" sz="4400" b="1" dirty="0" smtClean="0"/>
              <a:t>английском предложении</a:t>
            </a:r>
            <a:endParaRPr lang="ru-RU" sz="4400" dirty="0"/>
          </a:p>
        </p:txBody>
      </p:sp>
      <p:pic>
        <p:nvPicPr>
          <p:cNvPr id="2050" name="Picture 2" descr="https://ds04.infourok.ru/uploads/ex/00a2/000ecdb1-a1bdc04c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054" y="3284984"/>
            <a:ext cx="5208704" cy="30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175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Ex.</a:t>
            </a:r>
            <a:r>
              <a:rPr lang="ru-RU" b="1" dirty="0" smtClean="0">
                <a:solidFill>
                  <a:srgbClr val="C00000"/>
                </a:solidFill>
              </a:rPr>
              <a:t> 1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Put the words in the right order.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usually / at 10 o'clock / out of the garage / in the morning / drives / his bike / Fred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a shower / after dinner / often / </a:t>
            </a:r>
            <a:r>
              <a:rPr lang="en-US" dirty="0" err="1"/>
              <a:t>Mrs</a:t>
            </a:r>
            <a:r>
              <a:rPr lang="en-US" dirty="0"/>
              <a:t> Lewis / takes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a parking place / near the library / we / find / seldom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to / I / on / a / night-club / sometimes / Saturdays / go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fly / my parents / to Australia / sometimes / I / in winter / and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enjoys / very much / swimming / in the pool / always / Mary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hardly / last year / could / skate / I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is / near / house / there / new / a / our / cinema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got / my / problems / I / with / have / home-task / some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well / think / your / very / I / don't / sister / drives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to / parents / once / the theatre / month / my / a / go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his / car / two / ago / Jim / sold / years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necklace / can’t / anywhere / Cindy / her / find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been / to / India / Mike / has / year / already / this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dirty="0"/>
              <a:t>lunch / never / weekdays / she / has / on</a:t>
            </a:r>
          </a:p>
        </p:txBody>
      </p:sp>
    </p:spTree>
    <p:extLst>
      <p:ext uri="{BB962C8B-B14F-4D97-AF65-F5344CB8AC3E}">
        <p14:creationId xmlns:p14="http://schemas.microsoft.com/office/powerpoint/2010/main" xmlns="" val="306569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51344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Ex.</a:t>
            </a:r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en-US" b="1" dirty="0" smtClean="0">
                <a:solidFill>
                  <a:srgbClr val="C00000"/>
                </a:solidFill>
              </a:rPr>
              <a:t>Translate the sentences into English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Телевизор я смотрю редко.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На улице темно, и я скоро поду спать.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Они что-то очень шумно обсуждают в спальне.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Он медленно шел вдоль реки.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На уроках мы часто поем песни.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Я тихо закрыла дверь и сразу же пошла в ванну.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Мой дядя очень любит рыбалку.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Анна умеет хорошо играть в теннис.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Она все время кричит на детей.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Твои книги я положу на стол.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Я недостаточно хорошо его знаю.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По телевизору много хороших фильмов сегодня.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В парке есть красивый фонтан.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В прошлый вторник было очень ветрено.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Эти туфли я купила в Италии.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83625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8640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Ex.3</a:t>
            </a:r>
            <a:r>
              <a:rPr lang="en-US" b="1" dirty="0" smtClean="0">
                <a:solidFill>
                  <a:srgbClr val="C00000"/>
                </a:solidFill>
              </a:rPr>
              <a:t>. Find out mistakes </a:t>
            </a:r>
            <a:r>
              <a:rPr lang="en-US" b="1" dirty="0">
                <a:solidFill>
                  <a:srgbClr val="C00000"/>
                </a:solidFill>
              </a:rPr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correct them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 think, I’ll tomorrow in the evening go to cinema.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She very much loves her parents.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Paris we were in July last year.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I’m sure, they will in these competitions win.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Yesterday I too late went to bed.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James very well speaks English.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I’ll call in private my coach.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 don’t like at all cooking.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Last Friday very interesting cartoons children watched.</a:t>
            </a:r>
          </a:p>
        </p:txBody>
      </p:sp>
    </p:spTree>
    <p:extLst>
      <p:ext uri="{BB962C8B-B14F-4D97-AF65-F5344CB8AC3E}">
        <p14:creationId xmlns:p14="http://schemas.microsoft.com/office/powerpoint/2010/main" xmlns="" val="210561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484784"/>
            <a:ext cx="3676581" cy="24475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3050" y="4623519"/>
            <a:ext cx="3246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://s-</a:t>
            </a:r>
            <a:r>
              <a:rPr lang="en-US" sz="1400" dirty="0" err="1">
                <a:hlinkClick r:id="rId3"/>
              </a:rPr>
              <a:t>english.ru</a:t>
            </a:r>
            <a:r>
              <a:rPr lang="en-US" sz="1400" smtClean="0">
                <a:hlinkClick r:id="rId3"/>
              </a:rPr>
              <a:t>/</a:t>
            </a:r>
            <a:endParaRPr lang="ru-RU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0" y="5867979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Презентация подготовлена учителем английского языка Хохловой </a:t>
            </a:r>
            <a:r>
              <a:rPr lang="ru-RU" sz="1600" dirty="0" err="1" smtClean="0"/>
              <a:t>И.В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5718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34076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Понять, как между собой взаимодействуют слова внутри предложения, в русском </a:t>
            </a:r>
            <a:r>
              <a:rPr lang="ru-RU" b="1" dirty="0" smtClean="0"/>
              <a:t>языке помогают </a:t>
            </a:r>
            <a:r>
              <a:rPr lang="ru-RU" b="1" dirty="0"/>
              <a:t>суффиксы и окончания.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3691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 английском </a:t>
            </a:r>
            <a:r>
              <a:rPr lang="ru-RU" sz="2400" b="1" dirty="0" smtClean="0">
                <a:solidFill>
                  <a:srgbClr val="C00000"/>
                </a:solidFill>
              </a:rPr>
              <a:t>языке слова </a:t>
            </a:r>
            <a:r>
              <a:rPr lang="ru-RU" sz="2400" b="1" dirty="0">
                <a:solidFill>
                  <a:srgbClr val="C00000"/>
                </a:solidFill>
              </a:rPr>
              <a:t>практически не изменяются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833" y="62068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русском языке </a:t>
            </a:r>
            <a:r>
              <a:rPr lang="ru-RU" sz="2400" b="1" dirty="0">
                <a:solidFill>
                  <a:srgbClr val="C00000"/>
                </a:solidFill>
              </a:rPr>
              <a:t>– свободный порядок слов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490492"/>
            <a:ext cx="7610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— показать взаимосвязь слов внутри предложения может только порядок слов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b="1" i="1" dirty="0"/>
              <a:t>Именно поэтому он фиксированный и строгий. </a:t>
            </a:r>
          </a:p>
          <a:p>
            <a:endParaRPr lang="ru-RU" dirty="0"/>
          </a:p>
        </p:txBody>
      </p:sp>
      <p:pic>
        <p:nvPicPr>
          <p:cNvPr id="4098" name="Picture 2" descr="https://www.chinlingo.com/daily/upload/ueditor/old/image/20150717/55a897c1549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858" y="4975190"/>
            <a:ext cx="2716592" cy="152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90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lextotan.com/wp-content/uploads/2019/09/SVM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370" y="1276263"/>
            <a:ext cx="7272808" cy="43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481" y="548680"/>
            <a:ext cx="7666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Порядок слов в утвердительных предложениях: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www.chinlingo.com/daily/upload/ueditor/old/image/20150717/55a897c1549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4130" y="5229200"/>
            <a:ext cx="2397508" cy="13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546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S = </a:t>
            </a:r>
            <a:r>
              <a:rPr lang="ru-RU" b="1" dirty="0" err="1">
                <a:solidFill>
                  <a:srgbClr val="C00000"/>
                </a:solidFill>
              </a:rPr>
              <a:t>subject</a:t>
            </a:r>
            <a:r>
              <a:rPr lang="ru-RU" b="1" dirty="0">
                <a:solidFill>
                  <a:srgbClr val="C00000"/>
                </a:solidFill>
              </a:rPr>
              <a:t> = подлежащее = кто?/что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dirty="0"/>
              <a:t>Подлежащее — кто выполняет </a:t>
            </a:r>
            <a:r>
              <a:rPr lang="ru-RU" dirty="0" smtClean="0"/>
              <a:t>действие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V </a:t>
            </a:r>
            <a:r>
              <a:rPr lang="ru-RU" b="1" dirty="0">
                <a:solidFill>
                  <a:srgbClr val="C00000"/>
                </a:solidFill>
              </a:rPr>
              <a:t>= </a:t>
            </a:r>
            <a:r>
              <a:rPr lang="ru-RU" b="1" dirty="0" err="1">
                <a:solidFill>
                  <a:srgbClr val="C00000"/>
                </a:solidFill>
              </a:rPr>
              <a:t>verb</a:t>
            </a:r>
            <a:r>
              <a:rPr lang="ru-RU" b="1" dirty="0">
                <a:solidFill>
                  <a:srgbClr val="C00000"/>
                </a:solidFill>
              </a:rPr>
              <a:t> = глагол = что делает?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Английское предложение, как правило, не может существовать без глагола, даже там, где в русском переводе его нет: </a:t>
            </a:r>
            <a:r>
              <a:rPr lang="ru-RU" b="1" dirty="0" smtClean="0"/>
              <a:t>«</a:t>
            </a:r>
            <a:r>
              <a:rPr lang="en-US" b="1" dirty="0"/>
              <a:t>D</a:t>
            </a:r>
            <a:r>
              <a:rPr lang="en-US" b="1" dirty="0" smtClean="0"/>
              <a:t>ogs</a:t>
            </a:r>
            <a:r>
              <a:rPr lang="ru-RU" b="1" dirty="0" smtClean="0"/>
              <a:t> </a:t>
            </a:r>
            <a:r>
              <a:rPr lang="ru-RU" b="1" u="sng" dirty="0" err="1"/>
              <a:t>are</a:t>
            </a:r>
            <a:r>
              <a:rPr lang="ru-RU" b="1" dirty="0"/>
              <a:t> </a:t>
            </a:r>
            <a:r>
              <a:rPr lang="ru-RU" b="1" dirty="0" err="1"/>
              <a:t>cute</a:t>
            </a:r>
            <a:r>
              <a:rPr lang="ru-RU" b="1" dirty="0" smtClean="0"/>
              <a:t>»</a:t>
            </a:r>
            <a:r>
              <a:rPr lang="ru-RU" dirty="0" smtClean="0"/>
              <a:t>(«собаки -милые</a:t>
            </a:r>
            <a:r>
              <a:rPr lang="ru-RU" dirty="0"/>
              <a:t>»).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O </a:t>
            </a:r>
            <a:r>
              <a:rPr lang="ru-RU" b="1" dirty="0">
                <a:solidFill>
                  <a:srgbClr val="C00000"/>
                </a:solidFill>
              </a:rPr>
              <a:t>= </a:t>
            </a:r>
            <a:r>
              <a:rPr lang="ru-RU" b="1" dirty="0" err="1">
                <a:solidFill>
                  <a:srgbClr val="C00000"/>
                </a:solidFill>
              </a:rPr>
              <a:t>object</a:t>
            </a:r>
            <a:r>
              <a:rPr lang="ru-RU" b="1" dirty="0">
                <a:solidFill>
                  <a:srgbClr val="C00000"/>
                </a:solidFill>
              </a:rPr>
              <a:t> = дополнение = кого?/что?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Если в предложении есть дополнение, оно обязательно будет связано с глаголом:</a:t>
            </a:r>
          </a:p>
          <a:p>
            <a:r>
              <a:rPr lang="ru-RU" b="1" dirty="0"/>
              <a:t>«I </a:t>
            </a:r>
            <a:r>
              <a:rPr lang="ru-RU" b="1" dirty="0" err="1"/>
              <a:t>had</a:t>
            </a:r>
            <a:r>
              <a:rPr lang="ru-RU" b="1" dirty="0"/>
              <a:t> a </a:t>
            </a:r>
            <a:r>
              <a:rPr lang="ru-RU" b="1" dirty="0" err="1" smtClean="0"/>
              <a:t>dream</a:t>
            </a:r>
            <a:r>
              <a:rPr lang="ru-RU" b="1" dirty="0"/>
              <a:t>»</a:t>
            </a:r>
            <a:r>
              <a:rPr lang="ru-RU" dirty="0"/>
              <a:t> («Мне приснился </a:t>
            </a:r>
            <a:r>
              <a:rPr lang="ru-RU" dirty="0" smtClean="0"/>
              <a:t>сон</a:t>
            </a:r>
            <a:r>
              <a:rPr lang="ru-RU" dirty="0"/>
              <a:t>»). Дополнений может быть сразу несколько: </a:t>
            </a:r>
            <a:r>
              <a:rPr lang="ru-RU" b="1" dirty="0"/>
              <a:t>«I </a:t>
            </a:r>
            <a:r>
              <a:rPr lang="ru-RU" b="1" dirty="0" err="1"/>
              <a:t>had</a:t>
            </a:r>
            <a:r>
              <a:rPr lang="ru-RU" b="1" dirty="0"/>
              <a:t> a </a:t>
            </a:r>
            <a:r>
              <a:rPr lang="ru-RU" b="1" dirty="0" err="1" smtClean="0"/>
              <a:t>dream</a:t>
            </a:r>
            <a:r>
              <a:rPr lang="ru-RU" b="1" dirty="0" smtClean="0"/>
              <a:t> </a:t>
            </a:r>
            <a:r>
              <a:rPr lang="ru-RU" b="1" dirty="0" err="1"/>
              <a:t>about</a:t>
            </a:r>
            <a:r>
              <a:rPr lang="ru-RU" b="1" dirty="0"/>
              <a:t> </a:t>
            </a:r>
            <a:r>
              <a:rPr lang="en-US" b="1" dirty="0" smtClean="0"/>
              <a:t>my family</a:t>
            </a:r>
            <a:r>
              <a:rPr lang="ru-RU" b="1" dirty="0" smtClean="0"/>
              <a:t>»</a:t>
            </a:r>
            <a:r>
              <a:rPr lang="ru-RU" dirty="0"/>
              <a:t> («Мне </a:t>
            </a:r>
            <a:r>
              <a:rPr lang="ru-RU" dirty="0" smtClean="0"/>
              <a:t>приснился сон </a:t>
            </a:r>
            <a:r>
              <a:rPr lang="ru-RU" dirty="0"/>
              <a:t>про </a:t>
            </a:r>
            <a:r>
              <a:rPr lang="ru-RU" dirty="0" smtClean="0"/>
              <a:t>мою семью»).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M </a:t>
            </a:r>
            <a:r>
              <a:rPr lang="ru-RU" b="1" dirty="0">
                <a:solidFill>
                  <a:srgbClr val="C00000"/>
                </a:solidFill>
              </a:rPr>
              <a:t>= </a:t>
            </a:r>
            <a:r>
              <a:rPr lang="ru-RU" b="1" dirty="0" err="1">
                <a:solidFill>
                  <a:srgbClr val="C00000"/>
                </a:solidFill>
              </a:rPr>
              <a:t>manner</a:t>
            </a:r>
            <a:r>
              <a:rPr lang="ru-RU" b="1" dirty="0">
                <a:solidFill>
                  <a:srgbClr val="C00000"/>
                </a:solidFill>
              </a:rPr>
              <a:t> = образ действия = как?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Наречия в английском часто заканчиваются на </a:t>
            </a:r>
            <a:r>
              <a:rPr lang="ru-RU" b="1" dirty="0" smtClean="0"/>
              <a:t>-</a:t>
            </a:r>
            <a:r>
              <a:rPr lang="ru-RU" b="1" dirty="0" err="1" smtClean="0"/>
              <a:t>ly</a:t>
            </a:r>
            <a:r>
              <a:rPr lang="ru-RU" dirty="0"/>
              <a:t>: </a:t>
            </a:r>
            <a:r>
              <a:rPr lang="ru-RU" b="1" dirty="0" err="1"/>
              <a:t>slowly</a:t>
            </a:r>
            <a:r>
              <a:rPr lang="ru-RU" b="1" dirty="0"/>
              <a:t> </a:t>
            </a:r>
            <a:r>
              <a:rPr lang="ru-RU" dirty="0"/>
              <a:t>(медленно), </a:t>
            </a:r>
            <a:r>
              <a:rPr lang="ru-RU" b="1" dirty="0" err="1"/>
              <a:t>quietly</a:t>
            </a:r>
            <a:r>
              <a:rPr lang="ru-RU" dirty="0"/>
              <a:t> (тихо), </a:t>
            </a:r>
            <a:r>
              <a:rPr lang="ru-RU" b="1" dirty="0" err="1"/>
              <a:t>seriously</a:t>
            </a:r>
            <a:r>
              <a:rPr lang="ru-RU" b="1" dirty="0"/>
              <a:t> </a:t>
            </a:r>
            <a:r>
              <a:rPr lang="ru-RU" dirty="0"/>
              <a:t>(серьезно). </a:t>
            </a:r>
            <a:endParaRPr lang="ru-RU" dirty="0" smtClean="0"/>
          </a:p>
          <a:p>
            <a:r>
              <a:rPr lang="ru-RU" dirty="0" smtClean="0"/>
              <a:t>Но: </a:t>
            </a:r>
            <a:r>
              <a:rPr lang="ru-RU" dirty="0"/>
              <a:t> </a:t>
            </a:r>
            <a:r>
              <a:rPr lang="ru-RU" b="1" dirty="0" err="1"/>
              <a:t>fast</a:t>
            </a:r>
            <a:r>
              <a:rPr lang="ru-RU" b="1" dirty="0"/>
              <a:t> </a:t>
            </a:r>
            <a:r>
              <a:rPr lang="ru-RU" dirty="0"/>
              <a:t>(быстро), </a:t>
            </a:r>
            <a:r>
              <a:rPr lang="ru-RU" b="1" dirty="0" err="1"/>
              <a:t>hard</a:t>
            </a:r>
            <a:r>
              <a:rPr lang="ru-RU" dirty="0"/>
              <a:t> (сложно), </a:t>
            </a:r>
            <a:r>
              <a:rPr lang="ru-RU" b="1" dirty="0" err="1"/>
              <a:t>late</a:t>
            </a:r>
            <a:r>
              <a:rPr lang="ru-RU" b="1" dirty="0"/>
              <a:t> </a:t>
            </a:r>
            <a:r>
              <a:rPr lang="ru-RU" dirty="0"/>
              <a:t>(поздно), </a:t>
            </a:r>
            <a:r>
              <a:rPr lang="ru-RU" b="1" dirty="0" err="1"/>
              <a:t>well</a:t>
            </a:r>
            <a:r>
              <a:rPr lang="ru-RU" b="1" dirty="0"/>
              <a:t> </a:t>
            </a:r>
            <a:r>
              <a:rPr lang="ru-RU" dirty="0"/>
              <a:t>(хорошо).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413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671" y="404664"/>
            <a:ext cx="79937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P = </a:t>
            </a:r>
            <a:r>
              <a:rPr lang="ru-RU" b="1" dirty="0" err="1" smtClean="0">
                <a:solidFill>
                  <a:srgbClr val="C00000"/>
                </a:solidFill>
              </a:rPr>
              <a:t>place</a:t>
            </a:r>
            <a:r>
              <a:rPr lang="ru-RU" b="1" dirty="0" smtClean="0">
                <a:solidFill>
                  <a:srgbClr val="C00000"/>
                </a:solidFill>
              </a:rPr>
              <a:t> = место = где?</a:t>
            </a:r>
            <a:endParaRPr lang="ru-RU" dirty="0" smtClean="0"/>
          </a:p>
          <a:p>
            <a:r>
              <a:rPr lang="ru-RU" dirty="0" smtClean="0"/>
              <a:t>Когда вы уточнили, как именно происходит действие, следует сказать, где оно происходит: </a:t>
            </a:r>
            <a:r>
              <a:rPr lang="ru-RU" b="1" dirty="0" smtClean="0"/>
              <a:t>«</a:t>
            </a:r>
            <a:r>
              <a:rPr lang="en-US" b="1" dirty="0" smtClean="0"/>
              <a:t>We walk in the park</a:t>
            </a:r>
            <a:r>
              <a:rPr lang="ru-RU" b="1" dirty="0" smtClean="0"/>
              <a:t>»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T = </a:t>
            </a:r>
            <a:r>
              <a:rPr lang="ru-RU" b="1" dirty="0" err="1" smtClean="0">
                <a:solidFill>
                  <a:srgbClr val="C00000"/>
                </a:solidFill>
              </a:rPr>
              <a:t>time</a:t>
            </a:r>
            <a:r>
              <a:rPr lang="ru-RU" b="1" dirty="0" smtClean="0">
                <a:solidFill>
                  <a:srgbClr val="C00000"/>
                </a:solidFill>
              </a:rPr>
              <a:t> = время = </a:t>
            </a:r>
            <a:r>
              <a:rPr lang="ru-RU" b="1" dirty="0" err="1" smtClean="0">
                <a:solidFill>
                  <a:srgbClr val="C00000"/>
                </a:solidFill>
              </a:rPr>
              <a:t>when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Информация о том, когда происходит действие, как правило, идет в самый конец предложения:</a:t>
            </a:r>
            <a:r>
              <a:rPr lang="ru-RU" b="1" dirty="0"/>
              <a:t>«</a:t>
            </a:r>
            <a:r>
              <a:rPr lang="en-US" b="1" dirty="0"/>
              <a:t>We walk in the </a:t>
            </a:r>
            <a:r>
              <a:rPr lang="en-US" b="1" dirty="0" smtClean="0"/>
              <a:t>park</a:t>
            </a:r>
            <a:r>
              <a:rPr lang="ru-RU" b="1" dirty="0" smtClean="0"/>
              <a:t> </a:t>
            </a:r>
            <a:r>
              <a:rPr lang="en-US" b="1" dirty="0" smtClean="0"/>
              <a:t>in the evening</a:t>
            </a:r>
            <a:r>
              <a:rPr lang="ru-RU" b="1" dirty="0" smtClean="0"/>
              <a:t>»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 err="1" smtClean="0"/>
              <a:t>запоминить</a:t>
            </a:r>
            <a:r>
              <a:rPr lang="ru-RU" dirty="0" smtClean="0"/>
              <a:t> эту схему в виде вопросов:</a:t>
            </a:r>
          </a:p>
          <a:p>
            <a:r>
              <a:rPr lang="ru-RU" dirty="0" smtClean="0"/>
              <a:t> </a:t>
            </a:r>
            <a:r>
              <a:rPr lang="ru-RU" b="1" dirty="0" err="1" smtClean="0">
                <a:solidFill>
                  <a:srgbClr val="C00000"/>
                </a:solidFill>
              </a:rPr>
              <a:t>who</a:t>
            </a:r>
            <a:r>
              <a:rPr lang="ru-RU" b="1" dirty="0" smtClean="0">
                <a:solidFill>
                  <a:srgbClr val="C00000"/>
                </a:solidFill>
              </a:rPr>
              <a:t>? </a:t>
            </a:r>
            <a:r>
              <a:rPr lang="ru-RU" b="1" dirty="0" err="1" smtClean="0">
                <a:solidFill>
                  <a:srgbClr val="C00000"/>
                </a:solidFill>
              </a:rPr>
              <a:t>do</a:t>
            </a:r>
            <a:r>
              <a:rPr lang="ru-RU" b="1" dirty="0" smtClean="0">
                <a:solidFill>
                  <a:srgbClr val="C00000"/>
                </a:solidFill>
              </a:rPr>
              <a:t>? </a:t>
            </a:r>
            <a:r>
              <a:rPr lang="ru-RU" b="1" dirty="0" err="1" smtClean="0">
                <a:solidFill>
                  <a:srgbClr val="C00000"/>
                </a:solidFill>
              </a:rPr>
              <a:t>what</a:t>
            </a:r>
            <a:r>
              <a:rPr lang="ru-RU" b="1" dirty="0" smtClean="0">
                <a:solidFill>
                  <a:srgbClr val="C00000"/>
                </a:solidFill>
              </a:rPr>
              <a:t>? </a:t>
            </a:r>
            <a:r>
              <a:rPr lang="ru-RU" b="1" dirty="0" err="1" smtClean="0">
                <a:solidFill>
                  <a:srgbClr val="C00000"/>
                </a:solidFill>
              </a:rPr>
              <a:t>how</a:t>
            </a:r>
            <a:r>
              <a:rPr lang="ru-RU" b="1" dirty="0" smtClean="0">
                <a:solidFill>
                  <a:srgbClr val="C00000"/>
                </a:solidFill>
              </a:rPr>
              <a:t>? </a:t>
            </a:r>
            <a:r>
              <a:rPr lang="ru-RU" b="1" dirty="0" err="1" smtClean="0">
                <a:solidFill>
                  <a:srgbClr val="C00000"/>
                </a:solidFill>
              </a:rPr>
              <a:t>where</a:t>
            </a:r>
            <a:r>
              <a:rPr lang="ru-RU" b="1" dirty="0" smtClean="0">
                <a:solidFill>
                  <a:srgbClr val="C00000"/>
                </a:solidFill>
              </a:rPr>
              <a:t>? </a:t>
            </a:r>
            <a:r>
              <a:rPr lang="ru-RU" b="1" dirty="0" err="1" smtClean="0">
                <a:solidFill>
                  <a:srgbClr val="C00000"/>
                </a:solidFill>
              </a:rPr>
              <a:t>when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(кто? делает? что? как? где? когда?).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 descr="https://avatars.mds.yandex.net/get-zen_doc/1897428/pub_5dd1636cf3cd8870191c95b6_5dd164bcca2a7e43a17d9bde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95346"/>
            <a:ext cx="5259564" cy="22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04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Есть исключения </a:t>
            </a:r>
            <a:r>
              <a:rPr lang="ru-RU" sz="2400" b="1" i="1" dirty="0">
                <a:solidFill>
                  <a:srgbClr val="C00000"/>
                </a:solidFill>
              </a:rPr>
              <a:t>из этой схемы 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r>
              <a:rPr lang="ru-RU" sz="2400" b="1" i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Например, </a:t>
            </a:r>
            <a:r>
              <a:rPr lang="ru-RU" dirty="0">
                <a:solidFill>
                  <a:srgbClr val="C00000"/>
                </a:solidFill>
              </a:rPr>
              <a:t>чтобы сделать акцент на месте или времени, эту информацию выносят в начало предложения: </a:t>
            </a:r>
            <a:endParaRPr lang="ru-RU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«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ru-RU" b="1" dirty="0" smtClean="0"/>
              <a:t>5 </a:t>
            </a:r>
            <a:r>
              <a:rPr lang="ru-RU" b="1" dirty="0" err="1"/>
              <a:t>years</a:t>
            </a:r>
            <a:r>
              <a:rPr lang="ru-RU" b="1" dirty="0"/>
              <a:t>, </a:t>
            </a:r>
            <a:r>
              <a:rPr lang="ru-RU" b="1" dirty="0" err="1"/>
              <a:t>I’ve</a:t>
            </a:r>
            <a:r>
              <a:rPr lang="ru-RU" b="1" dirty="0"/>
              <a:t> </a:t>
            </a:r>
            <a:r>
              <a:rPr lang="ru-RU" b="1" dirty="0" err="1"/>
              <a:t>been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learning English, but I can’t express myself effectively</a:t>
            </a:r>
            <a:r>
              <a:rPr lang="ru-RU" b="1" dirty="0" smtClean="0"/>
              <a:t>»</a:t>
            </a:r>
            <a:r>
              <a:rPr lang="ru-RU" dirty="0"/>
              <a:t> 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91208" y="23488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C00000"/>
                </a:solidFill>
              </a:rPr>
              <a:t>Наречия на </a:t>
            </a:r>
            <a:r>
              <a:rPr lang="ru-RU" b="1" dirty="0">
                <a:solidFill>
                  <a:srgbClr val="C00000"/>
                </a:solidFill>
              </a:rPr>
              <a:t>-</a:t>
            </a:r>
            <a:r>
              <a:rPr lang="ru-RU" b="1" dirty="0" err="1">
                <a:solidFill>
                  <a:srgbClr val="C00000"/>
                </a:solidFill>
              </a:rPr>
              <a:t>ly</a:t>
            </a:r>
            <a:r>
              <a:rPr lang="ru-RU" dirty="0">
                <a:solidFill>
                  <a:srgbClr val="C00000"/>
                </a:solidFill>
              </a:rPr>
              <a:t> могут стоять перед глаголом: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«</a:t>
            </a:r>
            <a:r>
              <a:rPr lang="ru-RU" b="1" dirty="0"/>
              <a:t>I </a:t>
            </a:r>
            <a:r>
              <a:rPr lang="ru-RU" b="1" dirty="0" err="1"/>
              <a:t>seriously</a:t>
            </a:r>
            <a:r>
              <a:rPr lang="ru-RU" b="1" dirty="0"/>
              <a:t> </a:t>
            </a:r>
            <a:r>
              <a:rPr lang="ru-RU" b="1" dirty="0" err="1"/>
              <a:t>believe</a:t>
            </a:r>
            <a:r>
              <a:rPr lang="ru-RU" b="1" dirty="0"/>
              <a:t> </a:t>
            </a:r>
            <a:r>
              <a:rPr lang="en-US" b="1" dirty="0" smtClean="0"/>
              <a:t>he can do this job</a:t>
            </a:r>
            <a:r>
              <a:rPr lang="ru-RU" b="1" dirty="0" smtClean="0"/>
              <a:t>»</a:t>
            </a:r>
            <a:r>
              <a:rPr lang="ru-RU" b="1" dirty="0"/>
              <a:t> </a:t>
            </a:r>
            <a:endParaRPr 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3284984"/>
            <a:ext cx="8064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>
                <a:solidFill>
                  <a:srgbClr val="C00000"/>
                </a:solidFill>
              </a:rPr>
              <a:t>Конструкция </a:t>
            </a:r>
            <a:r>
              <a:rPr lang="ru-RU" b="1" dirty="0" err="1">
                <a:solidFill>
                  <a:srgbClr val="C00000"/>
                </a:solidFill>
              </a:rPr>
              <a:t>there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is</a:t>
            </a:r>
            <a:r>
              <a:rPr lang="ru-RU" b="1" dirty="0">
                <a:solidFill>
                  <a:srgbClr val="C00000"/>
                </a:solidFill>
              </a:rPr>
              <a:t> / </a:t>
            </a:r>
            <a:r>
              <a:rPr lang="ru-RU" b="1" dirty="0" err="1">
                <a:solidFill>
                  <a:srgbClr val="C00000"/>
                </a:solidFill>
              </a:rPr>
              <a:t>there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are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Если нужно сказать о наличии определенного предмета в определенном месте, то такие предложения строятся по схеме: 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err="1">
                <a:solidFill>
                  <a:srgbClr val="C00000"/>
                </a:solidFill>
              </a:rPr>
              <a:t>There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is</a:t>
            </a:r>
            <a:r>
              <a:rPr lang="ru-RU" b="1" dirty="0">
                <a:solidFill>
                  <a:srgbClr val="C00000"/>
                </a:solidFill>
              </a:rPr>
              <a:t>/ </a:t>
            </a:r>
            <a:r>
              <a:rPr lang="ru-RU" b="1" dirty="0" err="1">
                <a:solidFill>
                  <a:srgbClr val="C00000"/>
                </a:solidFill>
              </a:rPr>
              <a:t>There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are</a:t>
            </a:r>
            <a:r>
              <a:rPr lang="ru-RU" b="1" dirty="0">
                <a:solidFill>
                  <a:srgbClr val="C00000"/>
                </a:solidFill>
              </a:rPr>
              <a:t> + существительное + обстоятельство места.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«</a:t>
            </a:r>
            <a:r>
              <a:rPr lang="ru-RU" b="1" dirty="0" err="1" smtClean="0"/>
              <a:t>There</a:t>
            </a:r>
            <a:r>
              <a:rPr lang="ru-RU" b="1" dirty="0" smtClean="0"/>
              <a:t> </a:t>
            </a:r>
            <a:r>
              <a:rPr lang="ru-RU" b="1" dirty="0" err="1"/>
              <a:t>is</a:t>
            </a:r>
            <a:r>
              <a:rPr lang="ru-RU" b="1" dirty="0"/>
              <a:t> a </a:t>
            </a:r>
            <a:r>
              <a:rPr lang="ru-RU" b="1" dirty="0" err="1"/>
              <a:t>flower</a:t>
            </a:r>
            <a:r>
              <a:rPr lang="ru-RU" b="1" dirty="0"/>
              <a:t>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</a:t>
            </a:r>
            <a:r>
              <a:rPr lang="ru-RU" b="1" dirty="0" err="1" smtClean="0"/>
              <a:t>vase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1502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ПСДО</a:t>
            </a:r>
            <a:r>
              <a:rPr lang="en-US" sz="3600" b="1" dirty="0" smtClean="0">
                <a:solidFill>
                  <a:srgbClr val="C00000"/>
                </a:solidFill>
              </a:rPr>
              <a:t>-</a:t>
            </a:r>
            <a:r>
              <a:rPr lang="en-US" sz="3600" b="1" dirty="0" smtClean="0"/>
              <a:t> </a:t>
            </a:r>
            <a:r>
              <a:rPr lang="ru-RU" sz="2000" b="1" dirty="0" smtClean="0"/>
              <a:t>ещё один способ запомнить порядок слов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П </a:t>
            </a:r>
            <a:r>
              <a:rPr lang="ru-RU" sz="3600" dirty="0" smtClean="0"/>
              <a:t>- подлежащее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С </a:t>
            </a:r>
            <a:r>
              <a:rPr lang="ru-RU" sz="3600" dirty="0" smtClean="0"/>
              <a:t>- сказуемое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Д </a:t>
            </a:r>
            <a:r>
              <a:rPr lang="ru-RU" sz="3600" dirty="0" smtClean="0"/>
              <a:t>- дополнение, 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r>
              <a:rPr lang="ru-RU" sz="3600" dirty="0" smtClean="0"/>
              <a:t> - обстоятельство</a:t>
            </a:r>
            <a:r>
              <a:rPr lang="ru-RU" sz="36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86916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like this movie very much.</a:t>
            </a:r>
            <a:endParaRPr lang="ru-RU" sz="2800" b="1" dirty="0"/>
          </a:p>
        </p:txBody>
      </p:sp>
      <p:pic>
        <p:nvPicPr>
          <p:cNvPr id="3076" name="Picture 4" descr="https://s3-eu-west-1.amazonaws.com/ourboox-media-prod/wp-content/uploads/2017/07/03184300/word-or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5884" y="1916832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919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8989"/>
            <a:ext cx="9144000" cy="4580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2564904"/>
            <a:ext cx="385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Вопросительные предложения: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710478"/>
            <a:ext cx="381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Утвердительные предложения: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5309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92696"/>
            <a:ext cx="8017727" cy="53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21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151</TotalTime>
  <Words>671</Words>
  <Application>Microsoft Office PowerPoint</Application>
  <PresentationFormat>Экран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порядок слов в английском предложении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слов в английском предложении</dc:title>
  <dc:creator>User</dc:creator>
  <cp:lastModifiedBy>bait</cp:lastModifiedBy>
  <cp:revision>19</cp:revision>
  <dcterms:created xsi:type="dcterms:W3CDTF">2020-02-14T06:19:18Z</dcterms:created>
  <dcterms:modified xsi:type="dcterms:W3CDTF">2023-01-10T02:11:14Z</dcterms:modified>
</cp:coreProperties>
</file>