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8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586" autoAdjust="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44856-8F7A-4D12-9E00-C29CB290C1D2}" type="datetimeFigureOut">
              <a:rPr lang="ru-RU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3E2EC-0A76-4F74-ADAA-2ECCA45CE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18614-3F97-4352-9C28-333E3A748A12}" type="datetimeFigureOut">
              <a:rPr lang="ru-RU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1B4FA-3CB4-4C84-9DCD-BB4E442C4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B1A40-3BFF-45AD-9BC8-A3836BD2119A}" type="datetimeFigureOut">
              <a:rPr lang="ru-RU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44C8-485E-4A3E-961D-4A93A03FB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3E47D-749B-4401-8CDA-DCB4EB579F2A}" type="datetimeFigureOut">
              <a:rPr lang="ru-RU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8FFCC-A48C-48DE-ACC9-59EC99B43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A1865-C872-461D-99D4-CB6F4FE9CFC7}" type="datetimeFigureOut">
              <a:rPr lang="ru-RU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9ED9-6B44-4938-AED7-4329A4FB4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598E9-BEE9-4279-9495-5DA3998CD32F}" type="datetimeFigureOut">
              <a:rPr lang="ru-RU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5F6B7-8637-45BF-8FCC-B927A6F2C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13B3-E714-4229-A25D-B8647BE34E4C}" type="datetimeFigureOut">
              <a:rPr lang="ru-RU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78008-7BE7-4880-AC73-927996194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C111-3312-4AEB-81BA-A9CAD0FFA7A4}" type="datetimeFigureOut">
              <a:rPr lang="ru-RU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FD094-5B95-49C5-A86F-1222E7D70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7734-1397-4140-B1F3-4DD878820EB4}" type="datetimeFigureOut">
              <a:rPr lang="ru-RU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8078F-FED8-4EF1-A424-ECCE32124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14839-B10F-4109-ADFA-6ED800B0C3D9}" type="datetimeFigureOut">
              <a:rPr lang="ru-RU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35F1C-6517-471D-AE17-2BF2940EA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23753-8E86-4B37-A49C-AD51085E256D}" type="datetimeFigureOut">
              <a:rPr lang="ru-RU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CC97D-8A55-4A1E-AA47-9CE5BDF28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F693A-D6C8-483A-9344-D0E921688457}" type="datetimeFigureOut">
              <a:rPr lang="ru-RU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80AF6-A0B2-458C-96A2-2C17C8598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835DCA-7D04-46A6-B7F4-8F6502316BB2}" type="datetimeFigureOut">
              <a:rPr lang="ru-RU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1F1D45-C586-4E1C-BFDF-C622AE43A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8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214437"/>
          </a:xfrm>
        </p:spPr>
        <p:txBody>
          <a:bodyPr/>
          <a:lstStyle/>
          <a:p>
            <a:pPr eaLnBrk="1" hangingPunct="1"/>
            <a:r>
              <a:rPr lang="en-US" sz="8000" b="1" smtClean="0">
                <a:latin typeface="Comic Sans MS" pitchFamily="66" charset="0"/>
              </a:rPr>
              <a:t>TOOLS</a:t>
            </a:r>
            <a:endParaRPr lang="ru-RU" sz="8000" b="1" smtClean="0">
              <a:latin typeface="Comic Sans MS" pitchFamily="66" charset="0"/>
            </a:endParaRPr>
          </a:p>
        </p:txBody>
      </p:sp>
      <p:pic>
        <p:nvPicPr>
          <p:cNvPr id="14338" name="Содержимое 10" descr="tools_tips_wid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786063"/>
            <a:ext cx="8072438" cy="3143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23554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en-US" sz="4800" b="1" smtClean="0">
                <a:latin typeface="Comic Sans MS" pitchFamily="66" charset="0"/>
              </a:rPr>
              <a:t>p</a:t>
            </a:r>
            <a:r>
              <a:rPr lang="ru-RU" sz="4800" b="1" smtClean="0">
                <a:latin typeface="Comic Sans MS" pitchFamily="66" charset="0"/>
              </a:rPr>
              <a:t>ickaxe</a:t>
            </a:r>
          </a:p>
        </p:txBody>
      </p:sp>
      <p:pic>
        <p:nvPicPr>
          <p:cNvPr id="23555" name="Picture 2" descr="Картинки по запросу кирк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2288" y="612775"/>
            <a:ext cx="5065712" cy="3816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24578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en-US" sz="4800" b="1" smtClean="0">
                <a:latin typeface="Comic Sans MS" pitchFamily="66" charset="0"/>
              </a:rPr>
              <a:t>chain saw</a:t>
            </a:r>
            <a:endParaRPr lang="ru-RU" sz="4800" b="1" smtClean="0">
              <a:latin typeface="Comic Sans MS" pitchFamily="66" charset="0"/>
            </a:endParaRPr>
          </a:p>
        </p:txBody>
      </p:sp>
      <p:pic>
        <p:nvPicPr>
          <p:cNvPr id="24579" name="Picture 6" descr="Картинки по запросу бензопил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571500"/>
            <a:ext cx="5786437" cy="3714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25602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>
                <a:latin typeface="Comic Sans MS" pitchFamily="66" charset="0"/>
              </a:rPr>
              <a:t>tape-measure </a:t>
            </a:r>
          </a:p>
        </p:txBody>
      </p:sp>
      <p:pic>
        <p:nvPicPr>
          <p:cNvPr id="25603" name="Picture 2" descr="Картинки по запросу измерительная рулетк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714375"/>
            <a:ext cx="4572000" cy="3128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2662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>
                <a:latin typeface="Comic Sans MS" pitchFamily="66" charset="0"/>
              </a:rPr>
              <a:t>nut </a:t>
            </a:r>
          </a:p>
        </p:txBody>
      </p:sp>
      <p:pic>
        <p:nvPicPr>
          <p:cNvPr id="26627" name="Picture 4" descr="Картинки по запросу гайк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7563" y="928688"/>
            <a:ext cx="3143250" cy="30718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27650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>
                <a:latin typeface="Comic Sans MS" pitchFamily="66" charset="0"/>
              </a:rPr>
              <a:t>bolt </a:t>
            </a:r>
          </a:p>
        </p:txBody>
      </p:sp>
      <p:pic>
        <p:nvPicPr>
          <p:cNvPr id="27651" name="Picture 2" descr="Картинки по запросу болт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1000125"/>
            <a:ext cx="3929063" cy="3000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28674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4800" b="1" smtClean="0">
                <a:latin typeface="Comic Sans MS" pitchFamily="66" charset="0"/>
              </a:rPr>
              <a:t>vise </a:t>
            </a:r>
          </a:p>
        </p:txBody>
      </p:sp>
      <p:pic>
        <p:nvPicPr>
          <p:cNvPr id="28675" name="Picture 2" descr="Картинки по запросу тиски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785813"/>
            <a:ext cx="5238750" cy="3486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29698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>
                <a:latin typeface="Comic Sans MS" pitchFamily="66" charset="0"/>
              </a:rPr>
              <a:t>level </a:t>
            </a:r>
          </a:p>
        </p:txBody>
      </p:sp>
      <p:pic>
        <p:nvPicPr>
          <p:cNvPr id="29699" name="Picture 2" descr="Картинки по запросу уровень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1428750"/>
            <a:ext cx="5715000" cy="2143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30722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>
                <a:latin typeface="Comic Sans MS" pitchFamily="66" charset="0"/>
              </a:rPr>
              <a:t>anvil </a:t>
            </a:r>
          </a:p>
        </p:txBody>
      </p:sp>
      <p:pic>
        <p:nvPicPr>
          <p:cNvPr id="30723" name="Picture 2" descr="Картинки по запросу наковальня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313" y="500063"/>
            <a:ext cx="5080000" cy="4064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3174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en-US" sz="4800" b="1" smtClean="0">
                <a:latin typeface="Comic Sans MS" pitchFamily="66" charset="0"/>
              </a:rPr>
              <a:t>mallet</a:t>
            </a:r>
            <a:endParaRPr lang="ru-RU" sz="4800" b="1" smtClean="0">
              <a:latin typeface="Comic Sans MS" pitchFamily="66" charset="0"/>
            </a:endParaRPr>
          </a:p>
        </p:txBody>
      </p:sp>
      <p:pic>
        <p:nvPicPr>
          <p:cNvPr id="31747" name="Picture 2" descr="Картинки по запросу киянк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0" y="857250"/>
            <a:ext cx="4143375" cy="26431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32770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>
                <a:latin typeface="Comic Sans MS" pitchFamily="66" charset="0"/>
              </a:rPr>
              <a:t>cutter </a:t>
            </a:r>
          </a:p>
        </p:txBody>
      </p:sp>
      <p:pic>
        <p:nvPicPr>
          <p:cNvPr id="32771" name="Picture 2" descr="Картинки по запросу резак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928688"/>
            <a:ext cx="4762500" cy="23717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>
                <a:latin typeface="Comic Sans MS" pitchFamily="66" charset="0"/>
              </a:rPr>
              <a:t>What is it?</a:t>
            </a:r>
            <a:endParaRPr lang="ru-RU" sz="3600" smtClean="0">
              <a:latin typeface="Comic Sans MS" pitchFamily="66" charset="0"/>
            </a:endParaRPr>
          </a:p>
        </p:txBody>
      </p:sp>
      <p:sp>
        <p:nvSpPr>
          <p:cNvPr id="15362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en-US" sz="4800" b="1" smtClean="0">
                <a:latin typeface="Comic Sans MS" pitchFamily="66" charset="0"/>
              </a:rPr>
              <a:t>saw</a:t>
            </a:r>
            <a:endParaRPr lang="ru-RU" sz="4800" b="1" smtClean="0">
              <a:latin typeface="Comic Sans MS" pitchFamily="66" charset="0"/>
            </a:endParaRPr>
          </a:p>
        </p:txBody>
      </p:sp>
      <p:pic>
        <p:nvPicPr>
          <p:cNvPr id="15363" name="Picture 3" descr="C:\Users\Ира\Desktop\istorija-sozdanija-pily-1 (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1925" y="612775"/>
            <a:ext cx="6985000" cy="469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33794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>
                <a:latin typeface="Comic Sans MS" pitchFamily="66" charset="0"/>
              </a:rPr>
              <a:t>chisel</a:t>
            </a:r>
            <a:r>
              <a:rPr lang="ru-RU" sz="2800" smtClean="0"/>
              <a:t> </a:t>
            </a:r>
          </a:p>
        </p:txBody>
      </p:sp>
      <p:pic>
        <p:nvPicPr>
          <p:cNvPr id="33795" name="Picture 2" descr="Картинки по запросу долото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2288" y="428625"/>
            <a:ext cx="5137150" cy="4000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3"/>
          <p:cNvSpPr>
            <a:spLocks noGrp="1"/>
          </p:cNvSpPr>
          <p:nvPr>
            <p:ph type="title"/>
          </p:nvPr>
        </p:nvSpPr>
        <p:spPr>
          <a:xfrm>
            <a:off x="1908175" y="4797425"/>
            <a:ext cx="5486400" cy="566738"/>
          </a:xfrm>
        </p:spPr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34818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>
                <a:latin typeface="Comic Sans MS" pitchFamily="66" charset="0"/>
              </a:rPr>
              <a:t>file </a:t>
            </a:r>
          </a:p>
        </p:txBody>
      </p:sp>
      <p:pic>
        <p:nvPicPr>
          <p:cNvPr id="34819" name="Picture 4" descr="Картинки по запросу напильник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857250"/>
            <a:ext cx="5214938" cy="3143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35842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>
                <a:latin typeface="Comic Sans MS" pitchFamily="66" charset="0"/>
              </a:rPr>
              <a:t>pincers </a:t>
            </a:r>
          </a:p>
        </p:txBody>
      </p:sp>
      <p:pic>
        <p:nvPicPr>
          <p:cNvPr id="35843" name="Picture 2" descr="Картинки по запросу слесарные клещи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214438"/>
            <a:ext cx="7215187" cy="25003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3686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>
                <a:latin typeface="Comic Sans MS" pitchFamily="66" charset="0"/>
              </a:rPr>
              <a:t>pliers </a:t>
            </a:r>
          </a:p>
        </p:txBody>
      </p:sp>
      <p:pic>
        <p:nvPicPr>
          <p:cNvPr id="36867" name="Picture 4" descr="Картинки по запросу плоскогубцы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500063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37890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>
                <a:latin typeface="Comic Sans MS" pitchFamily="66" charset="0"/>
              </a:rPr>
              <a:t>shears </a:t>
            </a:r>
          </a:p>
        </p:txBody>
      </p:sp>
      <p:pic>
        <p:nvPicPr>
          <p:cNvPr id="37891" name="Picture 2" descr="Картинки по запросу shears слесарные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612775"/>
            <a:ext cx="5786437" cy="353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38914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en-US" sz="4800" b="1" smtClean="0">
                <a:latin typeface="Comic Sans MS" pitchFamily="66" charset="0"/>
              </a:rPr>
              <a:t>tool box</a:t>
            </a:r>
          </a:p>
          <a:p>
            <a:pPr eaLnBrk="1" hangingPunct="1"/>
            <a:endParaRPr lang="ru-RU" sz="4800" b="1" smtClean="0">
              <a:latin typeface="Comic Sans MS" pitchFamily="66" charset="0"/>
            </a:endParaRPr>
          </a:p>
        </p:txBody>
      </p:sp>
      <p:pic>
        <p:nvPicPr>
          <p:cNvPr id="38915" name="Picture 2" descr="Картинки по запросу ящик для инструментов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714375"/>
            <a:ext cx="5400675" cy="34480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39938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4800" b="1" smtClean="0">
                <a:latin typeface="Comic Sans MS" pitchFamily="66" charset="0"/>
              </a:rPr>
              <a:t>hacksaw </a:t>
            </a:r>
          </a:p>
        </p:txBody>
      </p:sp>
      <p:pic>
        <p:nvPicPr>
          <p:cNvPr id="39939" name="Picture 2" descr="Картинки по запросу ножовк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571500"/>
            <a:ext cx="5715000" cy="381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40962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>
                <a:latin typeface="Comic Sans MS" pitchFamily="66" charset="0"/>
              </a:rPr>
              <a:t>try-square</a:t>
            </a:r>
            <a:r>
              <a:rPr lang="ru-RU" sz="2800" smtClean="0"/>
              <a:t> </a:t>
            </a:r>
          </a:p>
        </p:txBody>
      </p:sp>
      <p:pic>
        <p:nvPicPr>
          <p:cNvPr id="40963" name="Picture 2" descr="Картинки по запросу угольник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1071563"/>
            <a:ext cx="6096000" cy="2638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4198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>
                <a:latin typeface="Comic Sans MS" pitchFamily="66" charset="0"/>
              </a:rPr>
              <a:t>clamp </a:t>
            </a:r>
          </a:p>
        </p:txBody>
      </p:sp>
      <p:pic>
        <p:nvPicPr>
          <p:cNvPr id="41987" name="Picture 2" descr="Картинки по запросу струбцин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857250"/>
            <a:ext cx="4191000" cy="3143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3"/>
          <p:cNvSpPr>
            <a:spLocks noGrp="1"/>
          </p:cNvSpPr>
          <p:nvPr>
            <p:ph type="title"/>
          </p:nvPr>
        </p:nvSpPr>
        <p:spPr>
          <a:xfrm>
            <a:off x="1763713" y="4797425"/>
            <a:ext cx="5486400" cy="566738"/>
          </a:xfrm>
        </p:spPr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43010" name="Текст 5"/>
          <p:cNvSpPr>
            <a:spLocks noGrp="1"/>
          </p:cNvSpPr>
          <p:nvPr>
            <p:ph type="body" sz="half" idx="2"/>
          </p:nvPr>
        </p:nvSpPr>
        <p:spPr>
          <a:xfrm>
            <a:off x="1116013" y="5367338"/>
            <a:ext cx="6911975" cy="804862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latin typeface="Comic Sans MS" pitchFamily="66" charset="0"/>
              </a:rPr>
              <a:t>protective glasses</a:t>
            </a:r>
            <a:r>
              <a:rPr lang="ru-RU" sz="2800" b="1" smtClean="0"/>
              <a:t> </a:t>
            </a:r>
          </a:p>
        </p:txBody>
      </p:sp>
      <p:pic>
        <p:nvPicPr>
          <p:cNvPr id="43011" name="Picture 2" descr="Картинки по запросу защитные очки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785813"/>
            <a:ext cx="6357937" cy="32146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1638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en-US" sz="4800" b="1" smtClean="0">
                <a:latin typeface="Comic Sans MS" pitchFamily="66" charset="0"/>
              </a:rPr>
              <a:t>ladder</a:t>
            </a:r>
            <a:endParaRPr lang="ru-RU" sz="4800" b="1" smtClean="0">
              <a:latin typeface="Comic Sans MS" pitchFamily="66" charset="0"/>
            </a:endParaRPr>
          </a:p>
        </p:txBody>
      </p:sp>
      <p:pic>
        <p:nvPicPr>
          <p:cNvPr id="16387" name="Picture 2" descr="Картинки по запросу стремянк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2288" y="369888"/>
            <a:ext cx="5565775" cy="42021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44034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4800" b="1" smtClean="0">
                <a:latin typeface="Comic Sans MS" pitchFamily="66" charset="0"/>
              </a:rPr>
              <a:t>screw </a:t>
            </a:r>
          </a:p>
        </p:txBody>
      </p:sp>
      <p:pic>
        <p:nvPicPr>
          <p:cNvPr id="44035" name="Picture 2" descr="Картинки по запросу шуруп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0375" y="714375"/>
            <a:ext cx="3429000" cy="342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3"/>
          <p:cNvSpPr>
            <a:spLocks noGrp="1"/>
          </p:cNvSpPr>
          <p:nvPr>
            <p:ph type="title"/>
          </p:nvPr>
        </p:nvSpPr>
        <p:spPr>
          <a:xfrm>
            <a:off x="1763713" y="4797425"/>
            <a:ext cx="5486400" cy="566738"/>
          </a:xfrm>
        </p:spPr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45058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4800" b="1" smtClean="0">
                <a:latin typeface="Comic Sans MS" pitchFamily="66" charset="0"/>
              </a:rPr>
              <a:t>sandpaper </a:t>
            </a:r>
          </a:p>
        </p:txBody>
      </p:sp>
      <p:pic>
        <p:nvPicPr>
          <p:cNvPr id="45059" name="Picture 2" descr="Картинки по запросу наждачная бумаг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500063"/>
            <a:ext cx="4708525" cy="38830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sz="5400" b="1" smtClean="0">
              <a:latin typeface="Comic Sans MS" pitchFamily="66" charset="0"/>
            </a:endParaRPr>
          </a:p>
          <a:p>
            <a:pPr algn="ctr">
              <a:buFont typeface="Arial" charset="0"/>
              <a:buNone/>
            </a:pPr>
            <a:r>
              <a:rPr lang="en-US" sz="7200" b="1" smtClean="0">
                <a:latin typeface="Comic Sans MS" pitchFamily="66" charset="0"/>
              </a:rPr>
              <a:t>Crossword</a:t>
            </a:r>
            <a:endParaRPr lang="ru-RU" sz="7200" b="1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2601913" cy="1873250"/>
          </a:xfrm>
        </p:spPr>
        <p:txBody>
          <a:bodyPr/>
          <a:lstStyle/>
          <a:p>
            <a:pPr algn="l"/>
            <a:r>
              <a:rPr lang="en-US" sz="1600" b="1" u="sng" smtClean="0">
                <a:latin typeface="Times New Roman" pitchFamily="18" charset="0"/>
              </a:rPr>
              <a:t>a tool for turning screws, consisting of a handle joined to a metal rod shaped at one end to fit in the cut in the top of the screw</a:t>
            </a:r>
            <a:endParaRPr lang="ru-RU" sz="1600" b="1" u="sng" smtClean="0">
              <a:latin typeface="Times New Roman" pitchFamily="18" charset="0"/>
            </a:endParaRPr>
          </a:p>
        </p:txBody>
      </p:sp>
      <p:graphicFrame>
        <p:nvGraphicFramePr>
          <p:cNvPr id="47321" name="Group 217"/>
          <p:cNvGraphicFramePr>
            <a:graphicFrameLocks noGrp="1"/>
          </p:cNvGraphicFramePr>
          <p:nvPr>
            <p:ph idx="1"/>
          </p:nvPr>
        </p:nvGraphicFramePr>
        <p:xfrm>
          <a:off x="827088" y="260350"/>
          <a:ext cx="7561262" cy="6065839"/>
        </p:xfrm>
        <a:graphic>
          <a:graphicData uri="http://schemas.openxmlformats.org/drawingml/2006/table">
            <a:tbl>
              <a:tblPr/>
              <a:tblGrid>
                <a:gridCol w="685800"/>
                <a:gridCol w="688975"/>
                <a:gridCol w="684212"/>
                <a:gridCol w="688975"/>
                <a:gridCol w="688975"/>
                <a:gridCol w="687388"/>
                <a:gridCol w="728662"/>
                <a:gridCol w="649288"/>
                <a:gridCol w="684212"/>
                <a:gridCol w="688975"/>
                <a:gridCol w="685800"/>
              </a:tblGrid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298" name="AutoShape 2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451725" y="6021388"/>
            <a:ext cx="1296988" cy="360362"/>
          </a:xfrm>
          <a:prstGeom prst="rightArrow">
            <a:avLst>
              <a:gd name="adj1" fmla="val 50000"/>
              <a:gd name="adj2" fmla="val 8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>
          <a:xfrm>
            <a:off x="250825" y="549275"/>
            <a:ext cx="8642350" cy="604837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1. A tool with a long or round blade and a row of sharp points along one edge, used for cutting hard materials such as wood or metal.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2. A tool for cutting.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3. A</a:t>
            </a:r>
            <a:r>
              <a:rPr lang="ru-RU" sz="2000" smtClean="0"/>
              <a:t> </a:t>
            </a:r>
            <a:r>
              <a:rPr lang="en-US" sz="2000" smtClean="0"/>
              <a:t>tool or machine that makes holes.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4. A tool that has a heavy iron or steel blade at the end of a long wooden handle, used for cutting wood.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5. A tool with parts that can be moved to tighten or unfasten any size of nut and bolt.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6. Strong paper with sand or a similar rough substance stuck to one side, used for rubbing a surface in order to make it smoother.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7. A piece of equipment used for climbing up and down, that consists of two vertical bars or pices of rope joined to each other by a set of horizontal steps.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8. A</a:t>
            </a:r>
            <a:r>
              <a:rPr lang="ru-RU" sz="2000" smtClean="0"/>
              <a:t> </a:t>
            </a:r>
            <a:r>
              <a:rPr lang="en-US" sz="2000" smtClean="0"/>
              <a:t>tool</a:t>
            </a:r>
            <a:r>
              <a:rPr lang="ru-RU" sz="2000" smtClean="0"/>
              <a:t> with two </a:t>
            </a:r>
            <a:r>
              <a:rPr lang="en-US" sz="2000" smtClean="0"/>
              <a:t>parts</a:t>
            </a:r>
            <a:r>
              <a:rPr lang="ru-RU" sz="2000" smtClean="0"/>
              <a:t> that can be </a:t>
            </a:r>
            <a:r>
              <a:rPr lang="en-US" sz="2000" smtClean="0"/>
              <a:t>moved</a:t>
            </a:r>
            <a:r>
              <a:rPr lang="ru-RU" sz="2000" smtClean="0"/>
              <a:t> together by </a:t>
            </a:r>
            <a:r>
              <a:rPr lang="en-US" sz="2000" smtClean="0"/>
              <a:t>tightening</a:t>
            </a:r>
            <a:r>
              <a:rPr lang="ru-RU" sz="2000" smtClean="0"/>
              <a:t> a </a:t>
            </a:r>
            <a:r>
              <a:rPr lang="en-US" sz="2000" smtClean="0"/>
              <a:t>screw</a:t>
            </a:r>
            <a:r>
              <a:rPr lang="ru-RU" sz="2000" smtClean="0"/>
              <a:t> so that an</a:t>
            </a:r>
            <a:r>
              <a:rPr lang="en-US" sz="2000" smtClean="0"/>
              <a:t> object</a:t>
            </a:r>
            <a:r>
              <a:rPr lang="ru-RU" sz="2000" smtClean="0"/>
              <a:t> can be </a:t>
            </a:r>
            <a:r>
              <a:rPr lang="en-US" sz="2000" smtClean="0"/>
              <a:t>held</a:t>
            </a:r>
            <a:r>
              <a:rPr lang="ru-RU" sz="2000" smtClean="0"/>
              <a:t> </a:t>
            </a:r>
            <a:r>
              <a:rPr lang="en-US" sz="2000" smtClean="0"/>
              <a:t>firmly</a:t>
            </a:r>
            <a:r>
              <a:rPr lang="ru-RU" sz="2000" smtClean="0"/>
              <a:t> between them while it is being </a:t>
            </a:r>
            <a:r>
              <a:rPr lang="en-US" sz="2000" smtClean="0"/>
              <a:t>worked</a:t>
            </a:r>
            <a:r>
              <a:rPr lang="ru-RU" sz="2000" smtClean="0"/>
              <a:t> on</a:t>
            </a:r>
            <a:r>
              <a:rPr lang="en-US" sz="2000" smtClean="0"/>
              <a:t>.</a:t>
            </a:r>
            <a:r>
              <a:rPr lang="ru-RU" sz="2000" smtClean="0"/>
              <a:t> </a:t>
            </a:r>
            <a:endParaRPr lang="en-US" sz="20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9. A</a:t>
            </a:r>
            <a:r>
              <a:rPr lang="ru-RU" sz="2000" smtClean="0"/>
              <a:t> </a:t>
            </a:r>
            <a:r>
              <a:rPr lang="en-US" sz="2000" smtClean="0"/>
              <a:t>tool</a:t>
            </a:r>
            <a:r>
              <a:rPr lang="ru-RU" sz="2000" smtClean="0"/>
              <a:t> that </a:t>
            </a:r>
            <a:r>
              <a:rPr lang="en-US" sz="2000" smtClean="0"/>
              <a:t>containes</a:t>
            </a:r>
            <a:r>
              <a:rPr lang="ru-RU" sz="2000" smtClean="0"/>
              <a:t> a </a:t>
            </a:r>
            <a:r>
              <a:rPr lang="en-US" sz="2000" smtClean="0"/>
              <a:t>tube</a:t>
            </a:r>
            <a:r>
              <a:rPr lang="ru-RU" sz="2000" smtClean="0"/>
              <a:t> of </a:t>
            </a:r>
            <a:r>
              <a:rPr lang="en-US" sz="2000" smtClean="0"/>
              <a:t>liquid</a:t>
            </a:r>
            <a:r>
              <a:rPr lang="ru-RU" sz="2000" smtClean="0"/>
              <a:t> with an </a:t>
            </a:r>
            <a:r>
              <a:rPr lang="en-US" sz="2000" smtClean="0"/>
              <a:t>air</a:t>
            </a:r>
            <a:r>
              <a:rPr lang="ru-RU" sz="2000" smtClean="0"/>
              <a:t> </a:t>
            </a:r>
            <a:r>
              <a:rPr lang="en-US" sz="2000" smtClean="0"/>
              <a:t>bubble</a:t>
            </a:r>
            <a:r>
              <a:rPr lang="ru-RU" sz="2000" smtClean="0"/>
              <a:t> in it, used to show if a </a:t>
            </a:r>
            <a:r>
              <a:rPr lang="en-US" sz="2000" smtClean="0"/>
              <a:t>surface</a:t>
            </a:r>
            <a:r>
              <a:rPr lang="ru-RU" sz="2000" smtClean="0"/>
              <a:t> is level</a:t>
            </a:r>
            <a:r>
              <a:rPr lang="en-US" sz="2000" smtClean="0"/>
              <a:t>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10. A</a:t>
            </a:r>
            <a:r>
              <a:rPr lang="ru-RU" sz="2000" smtClean="0"/>
              <a:t> </a:t>
            </a:r>
            <a:r>
              <a:rPr lang="en-US" sz="2000" smtClean="0"/>
              <a:t>tool</a:t>
            </a:r>
            <a:r>
              <a:rPr lang="ru-RU" sz="2000" smtClean="0"/>
              <a:t> with a </a:t>
            </a:r>
            <a:r>
              <a:rPr lang="en-US" sz="2000" smtClean="0"/>
              <a:t>long</a:t>
            </a:r>
            <a:r>
              <a:rPr lang="ru-RU" sz="2000" smtClean="0"/>
              <a:t> </a:t>
            </a:r>
            <a:r>
              <a:rPr lang="en-US" sz="2000" smtClean="0"/>
              <a:t>metal</a:t>
            </a:r>
            <a:r>
              <a:rPr lang="ru-RU" sz="2000" smtClean="0"/>
              <a:t> </a:t>
            </a:r>
            <a:r>
              <a:rPr lang="en-US" sz="2000" smtClean="0"/>
              <a:t>blade</a:t>
            </a:r>
            <a:r>
              <a:rPr lang="ru-RU" sz="2000" smtClean="0"/>
              <a:t> that has a </a:t>
            </a:r>
            <a:r>
              <a:rPr lang="en-US" sz="2000" smtClean="0"/>
              <a:t>sharp</a:t>
            </a:r>
            <a:r>
              <a:rPr lang="ru-RU" sz="2000" smtClean="0"/>
              <a:t> </a:t>
            </a:r>
            <a:r>
              <a:rPr lang="en-US" sz="2000" smtClean="0"/>
              <a:t>edge</a:t>
            </a:r>
            <a:r>
              <a:rPr lang="ru-RU" sz="2000" smtClean="0"/>
              <a:t> for </a:t>
            </a:r>
            <a:r>
              <a:rPr lang="en-US" sz="2000" smtClean="0"/>
              <a:t>cutting</a:t>
            </a:r>
            <a:r>
              <a:rPr lang="ru-RU" sz="2000" smtClean="0"/>
              <a:t> </a:t>
            </a:r>
            <a:r>
              <a:rPr lang="en-US" sz="2000" smtClean="0"/>
              <a:t>wood</a:t>
            </a:r>
            <a:r>
              <a:rPr lang="ru-RU" sz="2000" smtClean="0"/>
              <a:t>, </a:t>
            </a:r>
            <a:r>
              <a:rPr lang="en-US" sz="2000" smtClean="0"/>
              <a:t>stone</a:t>
            </a:r>
            <a:r>
              <a:rPr lang="ru-RU" sz="2000" smtClean="0"/>
              <a:t>, etc. </a:t>
            </a:r>
            <a:endParaRPr lang="en-US" sz="20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11. A</a:t>
            </a:r>
            <a:r>
              <a:rPr lang="ru-RU" sz="2000" smtClean="0"/>
              <a:t> </a:t>
            </a:r>
            <a:r>
              <a:rPr lang="en-US" sz="2000" smtClean="0"/>
              <a:t>tool</a:t>
            </a:r>
            <a:r>
              <a:rPr lang="ru-RU" sz="2000" smtClean="0"/>
              <a:t> consisting of a </a:t>
            </a:r>
            <a:r>
              <a:rPr lang="en-US" sz="2000" smtClean="0"/>
              <a:t>piece</a:t>
            </a:r>
            <a:r>
              <a:rPr lang="ru-RU" sz="2000" smtClean="0"/>
              <a:t> of </a:t>
            </a:r>
            <a:r>
              <a:rPr lang="en-US" sz="2000" smtClean="0"/>
              <a:t>metal</a:t>
            </a:r>
            <a:r>
              <a:rPr lang="ru-RU" sz="2000" smtClean="0"/>
              <a:t> with a </a:t>
            </a:r>
            <a:r>
              <a:rPr lang="en-US" sz="2000" smtClean="0"/>
              <a:t>flat</a:t>
            </a:r>
            <a:r>
              <a:rPr lang="ru-RU" sz="2000" smtClean="0"/>
              <a:t> end that is </a:t>
            </a:r>
            <a:r>
              <a:rPr lang="en-US" sz="2000" smtClean="0"/>
              <a:t>fixed</a:t>
            </a:r>
            <a:r>
              <a:rPr lang="ru-RU" sz="2000" smtClean="0"/>
              <a:t> onto the end of a </a:t>
            </a:r>
            <a:r>
              <a:rPr lang="en-US" sz="2000" smtClean="0"/>
              <a:t>long</a:t>
            </a:r>
            <a:r>
              <a:rPr lang="ru-RU" sz="2000" smtClean="0"/>
              <a:t>, </a:t>
            </a:r>
            <a:r>
              <a:rPr lang="en-US" sz="2000" smtClean="0"/>
              <a:t>thin</a:t>
            </a:r>
            <a:r>
              <a:rPr lang="ru-RU" sz="2000" smtClean="0"/>
              <a:t>, usually </a:t>
            </a:r>
            <a:r>
              <a:rPr lang="en-US" sz="2000" smtClean="0"/>
              <a:t>wooden</a:t>
            </a:r>
            <a:r>
              <a:rPr lang="ru-RU" sz="2000" smtClean="0"/>
              <a:t> </a:t>
            </a:r>
            <a:r>
              <a:rPr lang="en-US" sz="2000" smtClean="0"/>
              <a:t>handle</a:t>
            </a:r>
            <a:r>
              <a:rPr lang="ru-RU" sz="2000" smtClean="0"/>
              <a:t>, used for </a:t>
            </a:r>
            <a:r>
              <a:rPr lang="en-US" sz="2000" smtClean="0"/>
              <a:t>hitting</a:t>
            </a:r>
            <a:r>
              <a:rPr lang="ru-RU" sz="2000" smtClean="0"/>
              <a:t> things</a:t>
            </a:r>
            <a:r>
              <a:rPr lang="en-US" sz="2000" smtClean="0"/>
              <a:t>.</a:t>
            </a:r>
            <a:r>
              <a:rPr lang="ru-RU" sz="2000" smtClean="0"/>
              <a:t> </a:t>
            </a:r>
            <a:endParaRPr lang="en-US" sz="20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                                                                                                                            </a:t>
            </a:r>
            <a:r>
              <a:rPr lang="en-US" sz="2000" b="1" i="1" smtClean="0"/>
              <a:t>crossword</a:t>
            </a:r>
            <a:endParaRPr lang="ru-RU" sz="2000" b="1" i="1" smtClean="0"/>
          </a:p>
        </p:txBody>
      </p:sp>
      <p:sp>
        <p:nvSpPr>
          <p:cNvPr id="48131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516688" y="6237288"/>
            <a:ext cx="719137" cy="215900"/>
          </a:xfrm>
          <a:prstGeom prst="leftArrow">
            <a:avLst>
              <a:gd name="adj1" fmla="val 50000"/>
              <a:gd name="adj2" fmla="val 8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3"/>
          <p:cNvSpPr>
            <a:spLocks noGrp="1"/>
          </p:cNvSpPr>
          <p:nvPr>
            <p:ph type="title"/>
          </p:nvPr>
        </p:nvSpPr>
        <p:spPr>
          <a:xfrm>
            <a:off x="1835150" y="4797425"/>
            <a:ext cx="5486400" cy="566738"/>
          </a:xfrm>
        </p:spPr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17410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en-US" sz="4800" b="1" smtClean="0">
                <a:latin typeface="Comic Sans MS" pitchFamily="66" charset="0"/>
              </a:rPr>
              <a:t>hammer</a:t>
            </a:r>
            <a:endParaRPr lang="ru-RU" sz="4800" b="1" smtClean="0">
              <a:latin typeface="Comic Sans MS" pitchFamily="66" charset="0"/>
            </a:endParaRPr>
          </a:p>
        </p:txBody>
      </p:sp>
      <p:pic>
        <p:nvPicPr>
          <p:cNvPr id="17411" name="Picture 2" descr="Картинки по запросу молоток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0313" y="500063"/>
            <a:ext cx="4000500" cy="4000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18434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en-US" sz="4800" b="1" smtClean="0">
                <a:latin typeface="Comic Sans MS" pitchFamily="66" charset="0"/>
              </a:rPr>
              <a:t>drill</a:t>
            </a:r>
            <a:endParaRPr lang="ru-RU" sz="4800" b="1" smtClean="0">
              <a:latin typeface="Comic Sans MS" pitchFamily="66" charset="0"/>
            </a:endParaRPr>
          </a:p>
        </p:txBody>
      </p:sp>
      <p:pic>
        <p:nvPicPr>
          <p:cNvPr id="18435" name="Picture 6" descr="Картинки по запросу дрель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642938"/>
            <a:ext cx="5348287" cy="36433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19458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en-US" sz="4800" b="1" smtClean="0">
                <a:latin typeface="Comic Sans MS" pitchFamily="66" charset="0"/>
              </a:rPr>
              <a:t>axe</a:t>
            </a:r>
            <a:endParaRPr lang="ru-RU" sz="4800" b="1" smtClean="0">
              <a:latin typeface="Comic Sans MS" pitchFamily="66" charset="0"/>
            </a:endParaRPr>
          </a:p>
        </p:txBody>
      </p:sp>
      <p:pic>
        <p:nvPicPr>
          <p:cNvPr id="19459" name="Picture 2" descr="Картинки по запросу топор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2288" y="569913"/>
            <a:ext cx="5208587" cy="37163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20482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>
                <a:latin typeface="Comic Sans MS" pitchFamily="66" charset="0"/>
              </a:rPr>
              <a:t>screwdriver</a:t>
            </a:r>
            <a:r>
              <a:rPr lang="ru-RU" sz="6600" b="1" smtClean="0">
                <a:latin typeface="Comic Sans MS" pitchFamily="66" charset="0"/>
              </a:rPr>
              <a:t> </a:t>
            </a:r>
          </a:p>
        </p:txBody>
      </p:sp>
      <p:pic>
        <p:nvPicPr>
          <p:cNvPr id="20483" name="Picture 4" descr="Картинки по запросу отвёртк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571500"/>
            <a:ext cx="5848350" cy="4000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2150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>
                <a:latin typeface="Comic Sans MS" pitchFamily="66" charset="0"/>
              </a:rPr>
              <a:t>nail </a:t>
            </a:r>
          </a:p>
        </p:txBody>
      </p:sp>
      <p:pic>
        <p:nvPicPr>
          <p:cNvPr id="21507" name="Picture 2" descr="Картинки по запросу гвоздь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8" y="1071563"/>
            <a:ext cx="2540000" cy="254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600" smtClean="0">
              <a:latin typeface="Comic Sans MS" pitchFamily="66" charset="0"/>
            </a:endParaRPr>
          </a:p>
        </p:txBody>
      </p:sp>
      <p:sp>
        <p:nvSpPr>
          <p:cNvPr id="22530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>
                <a:latin typeface="Comic Sans MS" pitchFamily="66" charset="0"/>
              </a:rPr>
              <a:t>monkey wrench</a:t>
            </a:r>
            <a:r>
              <a:rPr lang="ru-RU" sz="2800" smtClean="0"/>
              <a:t> </a:t>
            </a:r>
          </a:p>
        </p:txBody>
      </p:sp>
      <p:pic>
        <p:nvPicPr>
          <p:cNvPr id="22531" name="Picture 2" descr="Картинки по запросу разводной гаечный ключ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612775"/>
            <a:ext cx="5143500" cy="3816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52</Words>
  <Application>Microsoft Office PowerPoint</Application>
  <PresentationFormat>Экран (4:3)</PresentationFormat>
  <Paragraphs>58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TOOLS</vt:lpstr>
      <vt:lpstr>What is it?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a tool for turning screws, consisting of a handle joined to a metal rod shaped at one end to fit in the cut in the top of the screw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</dc:title>
  <dc:creator>Ира</dc:creator>
  <cp:lastModifiedBy>bait</cp:lastModifiedBy>
  <cp:revision>36</cp:revision>
  <dcterms:created xsi:type="dcterms:W3CDTF">2017-11-25T21:46:51Z</dcterms:created>
  <dcterms:modified xsi:type="dcterms:W3CDTF">2023-01-11T04:15:54Z</dcterms:modified>
</cp:coreProperties>
</file>