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58D4D-7DA7-4617-9EB1-B57A944F2AD4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6C40AC-7636-4249-9740-6179E73140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58D4D-7DA7-4617-9EB1-B57A944F2AD4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C40AC-7636-4249-9740-6179E73140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58D4D-7DA7-4617-9EB1-B57A944F2AD4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C40AC-7636-4249-9740-6179E73140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58D4D-7DA7-4617-9EB1-B57A944F2AD4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C40AC-7636-4249-9740-6179E73140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58D4D-7DA7-4617-9EB1-B57A944F2AD4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A6C40AC-7636-4249-9740-6179E731407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58D4D-7DA7-4617-9EB1-B57A944F2AD4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C40AC-7636-4249-9740-6179E73140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58D4D-7DA7-4617-9EB1-B57A944F2AD4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C40AC-7636-4249-9740-6179E73140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58D4D-7DA7-4617-9EB1-B57A944F2AD4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C40AC-7636-4249-9740-6179E73140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58D4D-7DA7-4617-9EB1-B57A944F2AD4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C40AC-7636-4249-9740-6179E731407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58D4D-7DA7-4617-9EB1-B57A944F2AD4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C40AC-7636-4249-9740-6179E731407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D58D4D-7DA7-4617-9EB1-B57A944F2AD4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6C40AC-7636-4249-9740-6179E7314071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F2D58D4D-7DA7-4617-9EB1-B57A944F2AD4}" type="datetimeFigureOut">
              <a:rPr lang="ru-RU" smtClean="0"/>
              <a:t>13.04.2016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DA6C40AC-7636-4249-9740-6179E731407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260648"/>
            <a:ext cx="7859216" cy="2016225"/>
          </a:xfrm>
        </p:spPr>
        <p:txBody>
          <a:bodyPr/>
          <a:lstStyle/>
          <a:p>
            <a:pPr algn="ctr"/>
            <a:r>
              <a:rPr lang="en-US" sz="11500" dirty="0">
                <a:latin typeface="Agency FB" panose="020B0503020202020204" pitchFamily="34" charset="0"/>
              </a:rPr>
              <a:t>Perfect Forms</a:t>
            </a:r>
            <a:endParaRPr lang="ru-RU" sz="115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75656" y="2636912"/>
            <a:ext cx="5976664" cy="576064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Совершенное время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3013362"/>
            <a:ext cx="7056784" cy="37153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066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0688"/>
            <a:ext cx="8964488" cy="5006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2577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b="1" cap="none" spc="0" dirty="0" smtClean="0">
                <a:ln w="900" cmpd="sng">
                  <a:solidFill>
                    <a:schemeClr val="tx1">
                      <a:alpha val="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Всё…</a:t>
            </a:r>
            <a:endParaRPr lang="ru-RU" sz="6600" b="1" cap="none" spc="0" dirty="0">
              <a:ln w="900" cmpd="sng">
                <a:solidFill>
                  <a:schemeClr val="tx1">
                    <a:alpha val="55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42855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8840" y="241077"/>
            <a:ext cx="4356484" cy="936104"/>
          </a:xfrm>
        </p:spPr>
        <p:txBody>
          <a:bodyPr>
            <a:noAutofit/>
          </a:bodyPr>
          <a:lstStyle/>
          <a:p>
            <a:r>
              <a:rPr lang="en-US" dirty="0">
                <a:latin typeface="Arial Rounded MT Bold" panose="020F0704030504030204" pitchFamily="34" charset="0"/>
              </a:rPr>
              <a:t>Perfect Forms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 flipH="1">
            <a:off x="1331640" y="1196752"/>
            <a:ext cx="792088" cy="6840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4171028" y="1340767"/>
            <a:ext cx="0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>
            <a:off x="5940152" y="1196752"/>
            <a:ext cx="684076" cy="68407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444217" y="1948190"/>
            <a:ext cx="2305439" cy="461665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2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Present Perfect</a:t>
            </a:r>
            <a:endParaRPr lang="ru-RU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198646" y="2290049"/>
            <a:ext cx="1944763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r"/>
            <a:r>
              <a:rPr lang="en-US" sz="2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Past Perfect </a:t>
            </a:r>
            <a:endParaRPr lang="ru-RU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282190" y="2132855"/>
            <a:ext cx="2133918" cy="46166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24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Future Perfect</a:t>
            </a:r>
            <a:endParaRPr lang="ru-RU" sz="240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>
            <a:off x="1475656" y="2594521"/>
            <a:ext cx="0" cy="978495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355052" y="3913544"/>
            <a:ext cx="2272732" cy="203132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/>
              <a:t>I </a:t>
            </a:r>
            <a:r>
              <a:rPr lang="ru-RU" b="1" dirty="0" err="1" smtClean="0"/>
              <a:t>have</a:t>
            </a:r>
            <a:r>
              <a:rPr lang="ru-RU" b="1" dirty="0" smtClean="0"/>
              <a:t> </a:t>
            </a:r>
            <a:r>
              <a:rPr lang="ru-RU" b="1" dirty="0" err="1" smtClean="0"/>
              <a:t>done</a:t>
            </a:r>
            <a:r>
              <a:rPr lang="ru-RU" b="1" dirty="0" smtClean="0"/>
              <a:t> </a:t>
            </a:r>
            <a:r>
              <a:rPr lang="ru-RU" dirty="0" err="1" smtClean="0"/>
              <a:t>my</a:t>
            </a:r>
            <a:r>
              <a:rPr lang="ru-RU" dirty="0"/>
              <a:t> </a:t>
            </a:r>
            <a:r>
              <a:rPr lang="ru-RU" dirty="0" err="1" smtClean="0"/>
              <a:t>homework</a:t>
            </a:r>
            <a:r>
              <a:rPr lang="ru-RU" dirty="0" smtClean="0"/>
              <a:t> </a:t>
            </a:r>
            <a:r>
              <a:rPr lang="ru-RU" b="1" dirty="0" err="1" smtClean="0"/>
              <a:t>already</a:t>
            </a:r>
            <a:r>
              <a:rPr lang="ru-RU" dirty="0" smtClean="0"/>
              <a:t>.</a:t>
            </a: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Я уже сделал </a:t>
            </a:r>
          </a:p>
          <a:p>
            <a:pPr algn="ctr"/>
            <a:r>
              <a:rPr lang="ru-RU" dirty="0" smtClean="0"/>
              <a:t>домашнее задание.</a:t>
            </a:r>
            <a:endParaRPr lang="ru-RU" dirty="0"/>
          </a:p>
        </p:txBody>
      </p:sp>
      <p:cxnSp>
        <p:nvCxnSpPr>
          <p:cNvPr id="20" name="Прямая со стрелкой 19"/>
          <p:cNvCxnSpPr>
            <a:stCxn id="14" idx="2"/>
          </p:cNvCxnSpPr>
          <p:nvPr/>
        </p:nvCxnSpPr>
        <p:spPr>
          <a:xfrm flipH="1">
            <a:off x="4171027" y="2751714"/>
            <a:ext cx="1" cy="9525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3028028" y="3906927"/>
            <a:ext cx="2286000" cy="203132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/>
              <a:t>I </a:t>
            </a:r>
            <a:r>
              <a:rPr lang="ru-RU" b="1" dirty="0" err="1" smtClean="0"/>
              <a:t>called</a:t>
            </a:r>
            <a:r>
              <a:rPr lang="ru-RU" b="1" dirty="0" smtClean="0"/>
              <a:t> </a:t>
            </a:r>
            <a:r>
              <a:rPr lang="ru-RU" dirty="0" err="1" smtClean="0"/>
              <a:t>Jim</a:t>
            </a:r>
            <a:r>
              <a:rPr lang="ru-RU" dirty="0" smtClean="0"/>
              <a:t> </a:t>
            </a:r>
            <a:r>
              <a:rPr lang="ru-RU" dirty="0" err="1" smtClean="0"/>
              <a:t>too</a:t>
            </a:r>
            <a:r>
              <a:rPr lang="ru-RU" dirty="0" smtClean="0"/>
              <a:t> </a:t>
            </a:r>
            <a:r>
              <a:rPr lang="ru-RU" dirty="0" err="1" smtClean="0"/>
              <a:t>late</a:t>
            </a:r>
            <a:r>
              <a:rPr lang="ru-RU" dirty="0" smtClean="0"/>
              <a:t>,</a:t>
            </a:r>
          </a:p>
          <a:p>
            <a:pPr algn="ctr"/>
            <a:r>
              <a:rPr lang="ru-RU" dirty="0" smtClean="0"/>
              <a:t> </a:t>
            </a:r>
            <a:r>
              <a:rPr lang="ru-RU" b="1" dirty="0" err="1" smtClean="0"/>
              <a:t>he</a:t>
            </a:r>
            <a:r>
              <a:rPr lang="ru-RU" b="1" dirty="0" smtClean="0"/>
              <a:t> </a:t>
            </a:r>
            <a:r>
              <a:rPr lang="ru-RU" b="1" dirty="0" err="1" smtClean="0"/>
              <a:t>had</a:t>
            </a:r>
            <a:r>
              <a:rPr lang="ru-RU" b="1" dirty="0" smtClean="0"/>
              <a:t> </a:t>
            </a:r>
            <a:r>
              <a:rPr lang="ru-RU" b="1" dirty="0" err="1" smtClean="0"/>
              <a:t>already</a:t>
            </a:r>
            <a:r>
              <a:rPr lang="ru-RU" dirty="0" smtClean="0"/>
              <a:t> </a:t>
            </a:r>
            <a:r>
              <a:rPr lang="ru-RU" dirty="0" err="1" smtClean="0"/>
              <a:t>left</a:t>
            </a:r>
            <a:r>
              <a:rPr lang="ru-RU" dirty="0" smtClean="0"/>
              <a:t>.</a:t>
            </a: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r>
              <a:rPr lang="ru-RU" dirty="0" smtClean="0"/>
              <a:t>Я позвонил Джиму</a:t>
            </a:r>
          </a:p>
          <a:p>
            <a:pPr algn="ctr"/>
            <a:r>
              <a:rPr lang="ru-RU" dirty="0" smtClean="0"/>
              <a:t>слишком поздно, </a:t>
            </a:r>
          </a:p>
          <a:p>
            <a:pPr algn="ctr"/>
            <a:r>
              <a:rPr lang="ru-RU" dirty="0" smtClean="0"/>
              <a:t>он уже ушел.</a:t>
            </a:r>
            <a:endParaRPr lang="ru-RU" dirty="0"/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7349149" y="2764439"/>
            <a:ext cx="0" cy="95259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Прямоугольник 24"/>
          <p:cNvSpPr/>
          <p:nvPr/>
        </p:nvSpPr>
        <p:spPr>
          <a:xfrm>
            <a:off x="5996330" y="3905531"/>
            <a:ext cx="2705638" cy="209288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 smtClean="0"/>
              <a:t>Next year </a:t>
            </a:r>
            <a:r>
              <a:rPr lang="en-US" b="1" dirty="0" smtClean="0"/>
              <a:t>we shall </a:t>
            </a:r>
          </a:p>
          <a:p>
            <a:pPr algn="ctr"/>
            <a:r>
              <a:rPr lang="en-US" b="1" dirty="0" smtClean="0"/>
              <a:t>have been</a:t>
            </a:r>
            <a:r>
              <a:rPr lang="en-US" dirty="0" smtClean="0"/>
              <a:t> married </a:t>
            </a:r>
            <a:endParaRPr lang="ru-RU" dirty="0" smtClean="0"/>
          </a:p>
          <a:p>
            <a:pPr algn="ctr"/>
            <a:r>
              <a:rPr lang="en-US" dirty="0" smtClean="0"/>
              <a:t>for 30 years.</a:t>
            </a:r>
          </a:p>
          <a:p>
            <a:pPr algn="ctr"/>
            <a:endParaRPr lang="en-US" dirty="0" smtClean="0"/>
          </a:p>
          <a:p>
            <a:pPr algn="ctr"/>
            <a:r>
              <a:rPr lang="en-US" dirty="0" smtClean="0"/>
              <a:t>В </a:t>
            </a:r>
            <a:r>
              <a:rPr lang="en-US" dirty="0" err="1" smtClean="0"/>
              <a:t>следующем</a:t>
            </a:r>
            <a:r>
              <a:rPr lang="en-US" dirty="0" smtClean="0"/>
              <a:t> </a:t>
            </a:r>
            <a:r>
              <a:rPr lang="en-US" dirty="0" err="1" smtClean="0"/>
              <a:t>году</a:t>
            </a:r>
            <a:r>
              <a:rPr lang="en-US" dirty="0" smtClean="0"/>
              <a:t> </a:t>
            </a:r>
            <a:endParaRPr lang="ru-RU" dirty="0" smtClean="0"/>
          </a:p>
          <a:p>
            <a:pPr algn="ctr"/>
            <a:r>
              <a:rPr lang="en-US" dirty="0" err="1" smtClean="0"/>
              <a:t>мы</a:t>
            </a:r>
            <a:r>
              <a:rPr lang="en-US" dirty="0" smtClean="0"/>
              <a:t> </a:t>
            </a:r>
            <a:r>
              <a:rPr lang="en-US" dirty="0" err="1" smtClean="0"/>
              <a:t>будем</a:t>
            </a:r>
            <a:r>
              <a:rPr lang="en-US" dirty="0" smtClean="0"/>
              <a:t> </a:t>
            </a:r>
            <a:r>
              <a:rPr lang="en-US" dirty="0" err="1" smtClean="0"/>
              <a:t>женаты</a:t>
            </a:r>
            <a:r>
              <a:rPr lang="en-US" dirty="0" smtClean="0"/>
              <a:t> </a:t>
            </a:r>
            <a:r>
              <a:rPr lang="en-US" dirty="0" err="1" smtClean="0"/>
              <a:t>уже</a:t>
            </a:r>
            <a:r>
              <a:rPr lang="en-US" dirty="0" smtClean="0"/>
              <a:t> </a:t>
            </a:r>
            <a:endParaRPr lang="ru-RU" dirty="0" smtClean="0"/>
          </a:p>
          <a:p>
            <a:pPr algn="ctr"/>
            <a:r>
              <a:rPr lang="en-US" dirty="0" smtClean="0"/>
              <a:t>30  </a:t>
            </a:r>
            <a:r>
              <a:rPr lang="en-US" dirty="0" err="1" smtClean="0"/>
              <a:t>лет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47910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7787208" cy="108012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err="1"/>
              <a:t>Present</a:t>
            </a:r>
            <a:r>
              <a:rPr lang="ru-RU" dirty="0"/>
              <a:t> </a:t>
            </a:r>
            <a:r>
              <a:rPr lang="ru-RU" dirty="0" err="1"/>
              <a:t>Perfect</a:t>
            </a:r>
            <a:r>
              <a:rPr lang="ru-RU" dirty="0"/>
              <a:t> - настоящее совершенное время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556792"/>
            <a:ext cx="8568952" cy="2108448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b="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Время </a:t>
            </a:r>
            <a:r>
              <a:rPr lang="ru-RU" b="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Present</a:t>
            </a:r>
            <a:r>
              <a:rPr lang="ru-RU" b="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b="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Perfect</a:t>
            </a:r>
            <a:r>
              <a:rPr lang="ru-RU" b="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обозначает действие, которое завершилось к настоящему моменту или завершено в период настоящего времени. </a:t>
            </a:r>
            <a:endParaRPr lang="ru-RU" b="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/>
            <a:endParaRPr lang="ru-RU" b="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/>
            <a:r>
              <a:rPr lang="ru-RU" b="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Хотя </a:t>
            </a:r>
            <a:r>
              <a:rPr lang="ru-RU" b="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английские глаголы в </a:t>
            </a:r>
            <a:r>
              <a:rPr lang="ru-RU" b="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Present</a:t>
            </a:r>
            <a:r>
              <a:rPr lang="ru-RU" b="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b="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Perfect</a:t>
            </a:r>
            <a:r>
              <a:rPr lang="ru-RU" b="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обычно переводятся на русский язык в прошедшем времени, следует помнить, что в английском языке эти действия воспринимаются в настоящем времени, так как привязаны к настоящему результатом этого действия.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11760" y="4005064"/>
            <a:ext cx="678313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1. </a:t>
            </a:r>
            <a:r>
              <a:rPr lang="en-US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We have no classes today, our teacher has fallen ill.</a:t>
            </a:r>
            <a:r>
              <a:rPr lang="ru-RU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lang="ru-RU" dirty="0" smtClean="0">
              <a:solidFill>
                <a:srgbClr val="00206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У нас сегодня не будет уроков, наш учитель заболел.</a:t>
            </a:r>
            <a:endParaRPr lang="ru-RU" dirty="0">
              <a:solidFill>
                <a:srgbClr val="00206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47864" y="5196694"/>
            <a:ext cx="433785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2. </a:t>
            </a:r>
            <a:r>
              <a:rPr lang="en-US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 have visited the Louvre 3 times.</a:t>
            </a:r>
            <a:endParaRPr lang="ru-RU" dirty="0" smtClean="0">
              <a:solidFill>
                <a:srgbClr val="00206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en-US" dirty="0" smtClean="0">
              <a:solidFill>
                <a:srgbClr val="00206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r"/>
            <a:r>
              <a:rPr lang="en-US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Я </a:t>
            </a:r>
            <a:r>
              <a:rPr lang="en-US" dirty="0" err="1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посетил</a:t>
            </a:r>
            <a:r>
              <a:rPr lang="en-US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Лувр</a:t>
            </a:r>
            <a:r>
              <a:rPr lang="en-US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три</a:t>
            </a:r>
            <a:r>
              <a:rPr lang="en-US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раза</a:t>
            </a:r>
            <a:r>
              <a:rPr lang="en-US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  <a:endParaRPr lang="ru-RU" dirty="0">
              <a:solidFill>
                <a:srgbClr val="00206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13955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22255"/>
            <a:ext cx="7344816" cy="615598"/>
          </a:xfrm>
        </p:spPr>
        <p:txBody>
          <a:bodyPr>
            <a:normAutofit/>
          </a:bodyPr>
          <a:lstStyle/>
          <a:p>
            <a:pPr algn="ctr"/>
            <a:r>
              <a:rPr lang="ru-RU" sz="2400" dirty="0"/>
              <a:t>Образование </a:t>
            </a:r>
            <a:r>
              <a:rPr lang="en-US" sz="2400" dirty="0"/>
              <a:t>Present Perfect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299496" y="837853"/>
            <a:ext cx="35389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Утвердительные предложения:</a:t>
            </a:r>
            <a:endParaRPr lang="ru-RU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49693847"/>
              </p:ext>
            </p:extLst>
          </p:nvPr>
        </p:nvGraphicFramePr>
        <p:xfrm>
          <a:off x="435165" y="1484784"/>
          <a:ext cx="7737234" cy="1165860"/>
        </p:xfrm>
        <a:graphic>
          <a:graphicData uri="http://schemas.openxmlformats.org/drawingml/2006/table">
            <a:tbl>
              <a:tblPr>
                <a:tableStyleId>{1E171933-4619-4E11-9A3F-F7608DF75F80}</a:tableStyleId>
              </a:tblPr>
              <a:tblGrid>
                <a:gridCol w="3868617"/>
                <a:gridCol w="3868617"/>
              </a:tblGrid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</a:rPr>
                        <a:t>I have played</a:t>
                      </a:r>
                      <a:endParaRPr lang="en-US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114300" marR="114300" marT="57150" marB="5715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>
                          <a:effectLst/>
                        </a:rPr>
                        <a:t>We have played</a:t>
                      </a:r>
                      <a:endParaRPr lang="en-US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114300" marR="114300" marT="57150" marB="57150" anchor="ctr"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</a:rPr>
                        <a:t>You have played</a:t>
                      </a:r>
                      <a:endParaRPr lang="en-US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114300" marR="114300" marT="57150" marB="5715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</a:rPr>
                        <a:t>You have played</a:t>
                      </a:r>
                      <a:endParaRPr lang="en-US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114300" marR="114300" marT="57150" marB="57150" anchor="ctr">
                    <a:noFill/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</a:rPr>
                        <a:t>He / she / it has played</a:t>
                      </a:r>
                      <a:endParaRPr lang="en-US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114300" marR="114300" marT="57150" marB="57150" anchor="ctr"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</a:rPr>
                        <a:t>They have played</a:t>
                      </a:r>
                      <a:endParaRPr lang="en-US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114300" marR="114300" marT="57150" marB="57150" anchor="ctr">
                    <a:noFill/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314812" y="2722229"/>
            <a:ext cx="35596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Вопросительные предложения:</a:t>
            </a:r>
            <a:endParaRPr lang="ru-RU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8552955"/>
              </p:ext>
            </p:extLst>
          </p:nvPr>
        </p:nvGraphicFramePr>
        <p:xfrm>
          <a:off x="518034" y="3284984"/>
          <a:ext cx="7620000" cy="1165860"/>
        </p:xfrm>
        <a:graphic>
          <a:graphicData uri="http://schemas.openxmlformats.org/drawingml/2006/table">
            <a:tbl>
              <a:tblPr>
                <a:tableStyleId>{1E171933-4619-4E11-9A3F-F7608DF75F80}</a:tableStyleId>
              </a:tblPr>
              <a:tblGrid>
                <a:gridCol w="3810000"/>
                <a:gridCol w="3810000"/>
              </a:tblGrid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</a:rPr>
                        <a:t>Have I played?</a:t>
                      </a:r>
                      <a:endParaRPr lang="en-US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114300" marR="114300" marT="57150" marB="5715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</a:rPr>
                        <a:t>Have we played?</a:t>
                      </a:r>
                      <a:endParaRPr lang="en-US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114300" marR="114300" marT="57150" marB="57150" anchor="ctr"/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US">
                          <a:effectLst/>
                        </a:rPr>
                        <a:t>Have you played?</a:t>
                      </a:r>
                      <a:endParaRPr lang="en-US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114300" marR="114300" marT="57150" marB="5715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</a:rPr>
                        <a:t>Have you played?</a:t>
                      </a:r>
                      <a:endParaRPr lang="en-US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114300" marR="114300" marT="57150" marB="57150" anchor="ctr"/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</a:rPr>
                        <a:t>Has he / she / it played?</a:t>
                      </a:r>
                      <a:endParaRPr lang="en-US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114300" marR="114300" marT="57150" marB="5715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</a:rPr>
                        <a:t>Have they played?</a:t>
                      </a:r>
                      <a:endParaRPr lang="en-US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114300" marR="114300" marT="57150" marB="57150" anchor="ctr"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5100517"/>
              </p:ext>
            </p:extLst>
          </p:nvPr>
        </p:nvGraphicFramePr>
        <p:xfrm>
          <a:off x="557709" y="5157193"/>
          <a:ext cx="7620000" cy="1309876"/>
        </p:xfrm>
        <a:graphic>
          <a:graphicData uri="http://schemas.openxmlformats.org/drawingml/2006/table">
            <a:tbl>
              <a:tblPr>
                <a:tableStyleId>{1E171933-4619-4E11-9A3F-F7608DF75F80}</a:tableStyleId>
              </a:tblPr>
              <a:tblGrid>
                <a:gridCol w="3810000"/>
                <a:gridCol w="3810000"/>
              </a:tblGrid>
              <a:tr h="532636"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</a:rPr>
                        <a:t>I have not played</a:t>
                      </a:r>
                      <a:endParaRPr lang="en-US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114300" marR="114300" marT="57150" marB="5715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>
                          <a:effectLst/>
                        </a:rPr>
                        <a:t>We have not played</a:t>
                      </a:r>
                      <a:endParaRPr lang="en-US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114300" marR="114300" marT="57150" marB="57150" anchor="ctr"/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US">
                          <a:effectLst/>
                        </a:rPr>
                        <a:t>You have not played</a:t>
                      </a:r>
                      <a:endParaRPr lang="en-US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114300" marR="114300" marT="57150" marB="5715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</a:rPr>
                        <a:t>You have not played</a:t>
                      </a:r>
                      <a:endParaRPr lang="en-US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114300" marR="114300" marT="57150" marB="57150" anchor="ctr"/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US">
                          <a:effectLst/>
                        </a:rPr>
                        <a:t>He / she / it has not played</a:t>
                      </a:r>
                      <a:endParaRPr lang="en-US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114300" marR="114300" marT="57150" marB="5715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</a:rPr>
                        <a:t>They have not played</a:t>
                      </a:r>
                      <a:endParaRPr lang="en-US" dirty="0">
                        <a:effectLst/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 marL="114300" marR="114300" marT="57150" marB="57150" anchor="ctr"/>
                </a:tc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2314812" y="4594018"/>
            <a:ext cx="34596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Отрицательные предложения:</a:t>
            </a:r>
            <a:endParaRPr lang="ru-RU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59126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556792"/>
            <a:ext cx="8496944" cy="2016224"/>
          </a:xfrm>
        </p:spPr>
        <p:txBody>
          <a:bodyPr>
            <a:noAutofit/>
          </a:bodyPr>
          <a:lstStyle/>
          <a:p>
            <a:r>
              <a:rPr lang="ru-RU" sz="1800" b="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To</a:t>
            </a:r>
            <a:r>
              <a:rPr lang="ru-RU" sz="1800" b="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1800" b="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have</a:t>
            </a:r>
            <a:r>
              <a:rPr lang="ru-RU" sz="1800" b="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в настоящем времени имеет две формы</a:t>
            </a:r>
            <a:r>
              <a:rPr lang="ru-RU" sz="1800" b="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:</a:t>
            </a:r>
            <a:endParaRPr lang="ru-RU" sz="1800" b="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/>
            <a:r>
              <a:rPr lang="ru-RU" sz="18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has</a:t>
            </a:r>
            <a:r>
              <a:rPr lang="ru-RU" sz="1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– 3 лицо, ед. ч. </a:t>
            </a:r>
          </a:p>
          <a:p>
            <a:pPr algn="ctr"/>
            <a:r>
              <a:rPr lang="ru-RU" sz="1800" b="0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(</a:t>
            </a:r>
            <a:r>
              <a:rPr lang="ru-RU" sz="1800" b="0" dirty="0" err="1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He</a:t>
            </a:r>
            <a:r>
              <a:rPr lang="ru-RU" sz="1800" b="0" dirty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1800" b="0" dirty="0" err="1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has</a:t>
            </a:r>
            <a:r>
              <a:rPr lang="ru-RU" sz="1800" b="0" dirty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1800" b="0" dirty="0" err="1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played</a:t>
            </a:r>
            <a:r>
              <a:rPr lang="ru-RU" sz="1800" b="0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)</a:t>
            </a:r>
            <a:br>
              <a:rPr lang="ru-RU" sz="1800" b="0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lang="ru-RU" sz="1800" b="0" dirty="0">
              <a:solidFill>
                <a:srgbClr val="00206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/>
            <a:r>
              <a:rPr lang="ru-RU" sz="18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have</a:t>
            </a:r>
            <a:r>
              <a:rPr lang="ru-RU" sz="1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– 1 и 2 лицо </a:t>
            </a:r>
            <a:r>
              <a:rPr lang="ru-RU" sz="180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ед.ч</a:t>
            </a:r>
            <a:r>
              <a:rPr lang="ru-RU" sz="180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 и все формы мн. ч. </a:t>
            </a:r>
            <a:endParaRPr lang="ru-RU" sz="1800" b="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/>
            <a:r>
              <a:rPr lang="ru-RU" sz="1800" b="0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(</a:t>
            </a:r>
            <a:r>
              <a:rPr lang="ru-RU" sz="1800" b="0" dirty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 </a:t>
            </a:r>
            <a:r>
              <a:rPr lang="ru-RU" sz="1800" b="0" dirty="0" err="1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have</a:t>
            </a:r>
            <a:r>
              <a:rPr lang="ru-RU" sz="1800" b="0" dirty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1800" b="0" dirty="0" err="1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played</a:t>
            </a:r>
            <a:r>
              <a:rPr lang="ru-RU" sz="1800" b="0" dirty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)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61804" y="76811"/>
            <a:ext cx="7706590" cy="132343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Время </a:t>
            </a:r>
            <a:r>
              <a:rPr lang="ru-RU" sz="2000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Present</a:t>
            </a:r>
            <a:r>
              <a:rPr lang="ru-RU" sz="2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000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Perfect</a:t>
            </a:r>
            <a:r>
              <a:rPr lang="ru-RU" sz="2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образуется при помощи вспомогательного глагола </a:t>
            </a:r>
            <a:r>
              <a:rPr lang="ru-RU" sz="2000" b="1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to</a:t>
            </a:r>
            <a:r>
              <a:rPr lang="ru-RU" sz="20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sz="2000" b="1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have</a:t>
            </a:r>
            <a:r>
              <a:rPr lang="ru-RU" sz="20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 </a:t>
            </a:r>
            <a:r>
              <a:rPr lang="ru-RU" sz="200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 настоящем времени и причастия прошедшего времени значимого глагола, то есть его </a:t>
            </a:r>
            <a:r>
              <a:rPr lang="ru-RU" sz="20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«третьей формы».</a:t>
            </a:r>
            <a:endParaRPr lang="ru-RU" sz="2000" b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72517" y="4210273"/>
            <a:ext cx="42484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I </a:t>
            </a:r>
            <a:r>
              <a:rPr lang="ru-RU" dirty="0" err="1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haven’t</a:t>
            </a:r>
            <a:r>
              <a:rPr lang="ru-RU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seen</a:t>
            </a:r>
            <a:r>
              <a:rPr lang="ru-RU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him</a:t>
            </a:r>
            <a:r>
              <a:rPr lang="ru-RU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since</a:t>
            </a:r>
            <a:r>
              <a:rPr lang="ru-RU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then</a:t>
            </a:r>
            <a:r>
              <a:rPr lang="ru-RU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</a:p>
          <a:p>
            <a:pPr marL="342900" indent="-342900">
              <a:buAutoNum type="arabicPeriod"/>
            </a:pPr>
            <a:endParaRPr lang="ru-RU" dirty="0" smtClean="0">
              <a:solidFill>
                <a:srgbClr val="00206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 тех пор я его так и не видел.</a:t>
            </a:r>
            <a:endParaRPr lang="ru-RU" dirty="0">
              <a:solidFill>
                <a:srgbClr val="00206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04565" y="5661248"/>
            <a:ext cx="338437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2. </a:t>
            </a:r>
            <a:r>
              <a:rPr lang="en-US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Have you seen this film?</a:t>
            </a:r>
            <a:endParaRPr lang="ru-RU" dirty="0" smtClean="0">
              <a:solidFill>
                <a:srgbClr val="00206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endParaRPr lang="en-US" dirty="0" smtClean="0">
              <a:solidFill>
                <a:srgbClr val="00206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en-US" dirty="0" err="1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Ты</a:t>
            </a:r>
            <a:r>
              <a:rPr lang="en-US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смотрел</a:t>
            </a:r>
            <a:r>
              <a:rPr lang="en-US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этот</a:t>
            </a:r>
            <a:r>
              <a:rPr lang="en-US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en-US" dirty="0" err="1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фильм</a:t>
            </a:r>
            <a:r>
              <a:rPr lang="en-US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?</a:t>
            </a:r>
            <a:endParaRPr lang="ru-RU" dirty="0">
              <a:solidFill>
                <a:srgbClr val="00206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3968" y="467193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3. I </a:t>
            </a:r>
            <a:r>
              <a:rPr lang="ru-RU" dirty="0" err="1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haven’t</a:t>
            </a:r>
            <a:r>
              <a:rPr lang="ru-RU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seen</a:t>
            </a:r>
            <a:r>
              <a:rPr lang="ru-RU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my</a:t>
            </a:r>
            <a:r>
              <a:rPr lang="ru-RU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hometown</a:t>
            </a:r>
            <a:r>
              <a:rPr lang="ru-RU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dirty="0" err="1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for</a:t>
            </a:r>
            <a:r>
              <a:rPr lang="ru-RU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45 </a:t>
            </a:r>
            <a:r>
              <a:rPr lang="ru-RU" dirty="0" err="1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years</a:t>
            </a:r>
            <a:r>
              <a:rPr lang="ru-RU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</a:p>
          <a:p>
            <a:endParaRPr lang="ru-RU" dirty="0" smtClean="0">
              <a:solidFill>
                <a:srgbClr val="00206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Я не видел свой родной город 45 лет.</a:t>
            </a:r>
            <a:endParaRPr lang="ru-RU" dirty="0">
              <a:solidFill>
                <a:srgbClr val="00206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979313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539552" y="1268760"/>
            <a:ext cx="7920880" cy="792088"/>
          </a:xfrm>
        </p:spPr>
        <p:txBody>
          <a:bodyPr/>
          <a:lstStyle/>
          <a:p>
            <a:pPr algn="ctr"/>
            <a:r>
              <a:rPr lang="ru-RU" b="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Время </a:t>
            </a:r>
            <a:r>
              <a:rPr lang="ru-RU" b="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Past</a:t>
            </a:r>
            <a:r>
              <a:rPr lang="ru-RU" b="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b="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Perfect</a:t>
            </a:r>
            <a:r>
              <a:rPr lang="ru-RU" b="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обозначает действие, которое завершилось до некоего момента в прошлом:</a:t>
            </a: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11560" y="332656"/>
            <a:ext cx="7488832" cy="759614"/>
          </a:xfrm>
        </p:spPr>
        <p:txBody>
          <a:bodyPr>
            <a:noAutofit/>
          </a:bodyPr>
          <a:lstStyle/>
          <a:p>
            <a:pPr algn="ctr"/>
            <a:r>
              <a:rPr lang="ru-RU" sz="3200" dirty="0" err="1"/>
              <a:t>Past</a:t>
            </a:r>
            <a:r>
              <a:rPr lang="ru-RU" sz="3200" dirty="0"/>
              <a:t> </a:t>
            </a:r>
            <a:r>
              <a:rPr lang="ru-RU" sz="3200" dirty="0" err="1"/>
              <a:t>Perfect</a:t>
            </a:r>
            <a:r>
              <a:rPr lang="ru-RU" sz="3200" dirty="0"/>
              <a:t> - прошедшее совершенное время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2270063"/>
            <a:ext cx="8424936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We had lived in Paris for 12 years before we moved to America</a:t>
            </a:r>
            <a:r>
              <a:rPr lang="en-US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</a:p>
          <a:p>
            <a:r>
              <a:rPr lang="ru-RU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До переезда в Америку мы прожили в Париже 12 лет.</a:t>
            </a:r>
            <a:endParaRPr lang="ru-RU" dirty="0">
              <a:solidFill>
                <a:srgbClr val="00206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43458" y="3233192"/>
            <a:ext cx="816552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Время </a:t>
            </a:r>
            <a:r>
              <a:rPr lang="ru-RU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Past</a:t>
            </a:r>
            <a:r>
              <a:rPr lang="ru-RU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Perfect</a:t>
            </a:r>
            <a:r>
              <a:rPr lang="ru-RU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образуется при помощи вспомогательного глагола </a:t>
            </a:r>
            <a:r>
              <a:rPr lang="ru-RU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to</a:t>
            </a:r>
            <a:r>
              <a:rPr lang="ru-RU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have</a:t>
            </a:r>
            <a:r>
              <a:rPr lang="ru-RU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в прошедшем времени и причастия прошедшего времени значимого глагола, то есть его «третьей формы».</a:t>
            </a:r>
          </a:p>
          <a:p>
            <a:endParaRPr lang="ru-RU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ru-RU" b="1" dirty="0" err="1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To</a:t>
            </a:r>
            <a:r>
              <a:rPr lang="ru-RU" b="1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b="1" dirty="0" err="1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have</a:t>
            </a:r>
            <a:r>
              <a:rPr lang="ru-RU" b="1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 в прошедшем времени имеет единственную форму </a:t>
            </a:r>
            <a:r>
              <a:rPr lang="ru-RU" b="1" dirty="0" err="1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had</a:t>
            </a:r>
            <a:r>
              <a:rPr lang="ru-RU" b="1" dirty="0" smtClean="0"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</a:p>
          <a:p>
            <a:endParaRPr lang="ru-RU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ru-RU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Причастие второе, или причастие прошедшего времени (</a:t>
            </a:r>
            <a:r>
              <a:rPr lang="ru-RU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Participle</a:t>
            </a:r>
            <a:r>
              <a:rPr lang="ru-RU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II), можно получить, прибавив к начальной форме значимого глагола окончание -</a:t>
            </a:r>
            <a:r>
              <a:rPr lang="ru-RU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ed</a:t>
            </a:r>
            <a:r>
              <a:rPr lang="ru-RU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:</a:t>
            </a:r>
          </a:p>
          <a:p>
            <a:endParaRPr lang="ru-RU" dirty="0" smtClean="0">
              <a:solidFill>
                <a:srgbClr val="00206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ru-RU" dirty="0" err="1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examine</a:t>
            </a:r>
            <a:r>
              <a:rPr lang="ru-RU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– </a:t>
            </a:r>
            <a:r>
              <a:rPr lang="ru-RU" dirty="0" err="1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examined</a:t>
            </a:r>
            <a:r>
              <a:rPr lang="ru-RU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ru-RU" dirty="0" err="1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enjoy</a:t>
            </a:r>
            <a:r>
              <a:rPr lang="ru-RU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– </a:t>
            </a:r>
            <a:r>
              <a:rPr lang="ru-RU" dirty="0" err="1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enjoyed</a:t>
            </a:r>
            <a:r>
              <a:rPr lang="ru-RU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, </a:t>
            </a:r>
            <a:r>
              <a:rPr lang="ru-RU" dirty="0" err="1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close</a:t>
            </a:r>
            <a:r>
              <a:rPr lang="ru-RU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– </a:t>
            </a:r>
            <a:r>
              <a:rPr lang="ru-RU" dirty="0" err="1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closed</a:t>
            </a:r>
            <a:endParaRPr lang="ru-RU" dirty="0">
              <a:solidFill>
                <a:srgbClr val="00206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46173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9090" y="188640"/>
            <a:ext cx="5776290" cy="504056"/>
          </a:xfrm>
        </p:spPr>
        <p:txBody>
          <a:bodyPr>
            <a:noAutofit/>
          </a:bodyPr>
          <a:lstStyle/>
          <a:p>
            <a:r>
              <a:rPr lang="ru-RU" sz="2400" dirty="0"/>
              <a:t>Образование </a:t>
            </a:r>
            <a:r>
              <a:rPr lang="en-US" sz="2400" dirty="0"/>
              <a:t>Past Perfect</a:t>
            </a:r>
            <a:endParaRPr lang="ru-RU" sz="2400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1329265"/>
              </p:ext>
            </p:extLst>
          </p:nvPr>
        </p:nvGraphicFramePr>
        <p:xfrm>
          <a:off x="525622" y="1268760"/>
          <a:ext cx="7620000" cy="1165860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3810000"/>
                <a:gridCol w="3810000"/>
              </a:tblGrid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I had played</a:t>
                      </a:r>
                    </a:p>
                  </a:txBody>
                  <a:tcPr marL="114300" marR="114300" marT="57150" marB="5715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We had played</a:t>
                      </a:r>
                    </a:p>
                  </a:txBody>
                  <a:tcPr marL="114300" marR="114300" marT="57150" marB="57150" anchor="ctr"/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You had played</a:t>
                      </a:r>
                    </a:p>
                  </a:txBody>
                  <a:tcPr marL="114300" marR="114300" marT="57150" marB="5715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You had played</a:t>
                      </a:r>
                    </a:p>
                  </a:txBody>
                  <a:tcPr marL="114300" marR="114300" marT="57150" marB="57150" anchor="ctr"/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He / she / it had played</a:t>
                      </a:r>
                    </a:p>
                  </a:txBody>
                  <a:tcPr marL="114300" marR="114300" marT="57150" marB="5715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They had played</a:t>
                      </a:r>
                    </a:p>
                  </a:txBody>
                  <a:tcPr marL="114300" marR="114300" marT="57150" marB="57150" anchor="ctr"/>
                </a:tc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853541"/>
              </p:ext>
            </p:extLst>
          </p:nvPr>
        </p:nvGraphicFramePr>
        <p:xfrm>
          <a:off x="539552" y="3068960"/>
          <a:ext cx="7620000" cy="1165860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3810000"/>
                <a:gridCol w="3810000"/>
              </a:tblGrid>
              <a:tr h="296345"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Had I played?</a:t>
                      </a:r>
                    </a:p>
                  </a:txBody>
                  <a:tcPr marL="114300" marR="114300" marT="57150" marB="5715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Had we played?</a:t>
                      </a:r>
                    </a:p>
                  </a:txBody>
                  <a:tcPr marL="114300" marR="114300" marT="57150" marB="57150" anchor="ctr"/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US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Had you played?</a:t>
                      </a:r>
                    </a:p>
                  </a:txBody>
                  <a:tcPr marL="114300" marR="114300" marT="57150" marB="5715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Had you played?</a:t>
                      </a:r>
                    </a:p>
                  </a:txBody>
                  <a:tcPr marL="114300" marR="114300" marT="57150" marB="57150" anchor="ctr"/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Had he / </a:t>
                      </a:r>
                      <a:r>
                        <a:rPr lang="en-US" dirty="0" smtClean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she </a:t>
                      </a:r>
                      <a:r>
                        <a:rPr lang="en-US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/ it played?</a:t>
                      </a:r>
                    </a:p>
                  </a:txBody>
                  <a:tcPr marL="114300" marR="114300" marT="57150" marB="5715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Had they played?</a:t>
                      </a:r>
                    </a:p>
                  </a:txBody>
                  <a:tcPr marL="114300" marR="114300" marT="57150" marB="57150" anchor="ctr"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9839990"/>
              </p:ext>
            </p:extLst>
          </p:nvPr>
        </p:nvGraphicFramePr>
        <p:xfrm>
          <a:off x="611560" y="5013176"/>
          <a:ext cx="7620000" cy="1363998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3810000"/>
                <a:gridCol w="3810000"/>
              </a:tblGrid>
              <a:tr h="45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I had not played</a:t>
                      </a:r>
                    </a:p>
                  </a:txBody>
                  <a:tcPr marL="114300" marR="114300" marT="57150" marB="5715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We had not played</a:t>
                      </a:r>
                    </a:p>
                  </a:txBody>
                  <a:tcPr marL="114300" marR="114300" marT="57150" marB="57150" anchor="ctr"/>
                </a:tc>
              </a:tr>
              <a:tr h="454666">
                <a:tc>
                  <a:txBody>
                    <a:bodyPr/>
                    <a:lstStyle/>
                    <a:p>
                      <a:pPr algn="ctr" fontAlgn="ctr"/>
                      <a:r>
                        <a:rPr lang="en-US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You had not played</a:t>
                      </a:r>
                    </a:p>
                  </a:txBody>
                  <a:tcPr marL="114300" marR="114300" marT="57150" marB="5715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You had not played</a:t>
                      </a:r>
                    </a:p>
                  </a:txBody>
                  <a:tcPr marL="114300" marR="114300" marT="57150" marB="57150" anchor="ctr"/>
                </a:tc>
              </a:tr>
              <a:tr h="454666"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He / she / it had not played</a:t>
                      </a:r>
                    </a:p>
                  </a:txBody>
                  <a:tcPr marL="114300" marR="114300" marT="57150" marB="5715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They had not played</a:t>
                      </a:r>
                    </a:p>
                  </a:txBody>
                  <a:tcPr marL="114300" marR="114300" marT="57150" marB="57150" anchor="ctr"/>
                </a:tc>
              </a:tr>
            </a:tbl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2699792" y="747871"/>
            <a:ext cx="35389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Утвердительные предложения:</a:t>
            </a:r>
            <a:endParaRPr lang="ru-RU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99792" y="2607353"/>
            <a:ext cx="35596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Вопросительные предложения:</a:t>
            </a:r>
            <a:endParaRPr lang="ru-RU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722333" y="4486763"/>
            <a:ext cx="34488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Отрицательные предложения:</a:t>
            </a:r>
            <a:endParaRPr lang="ru-RU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16558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136904" cy="903630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dirty="0" err="1"/>
              <a:t>Future</a:t>
            </a:r>
            <a:r>
              <a:rPr lang="ru-RU" sz="3200" dirty="0"/>
              <a:t> </a:t>
            </a:r>
            <a:r>
              <a:rPr lang="ru-RU" sz="3200" dirty="0" err="1"/>
              <a:t>Perfect</a:t>
            </a:r>
            <a:r>
              <a:rPr lang="ru-RU" sz="3200" dirty="0"/>
              <a:t> - будущее совершенное время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980728"/>
            <a:ext cx="8352928" cy="360040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b="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Время </a:t>
            </a:r>
            <a:r>
              <a:rPr lang="ru-RU" b="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Future</a:t>
            </a:r>
            <a:r>
              <a:rPr lang="ru-RU" b="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b="0" dirty="0" err="1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Perfect</a:t>
            </a:r>
            <a:r>
              <a:rPr lang="ru-RU" b="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используется довольно редко, оно обозначает действие, которое закончится до определенного момента или начала другого действия в будущем или будет продолжать длиться после него. </a:t>
            </a:r>
            <a:endParaRPr lang="ru-RU" b="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/>
            <a:r>
              <a:rPr lang="ru-RU" b="0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Время </a:t>
            </a:r>
            <a:r>
              <a:rPr lang="en-US" b="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Future Perfect </a:t>
            </a:r>
            <a:r>
              <a:rPr lang="ru-RU" b="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образуется при помощи вспомогательного глагола </a:t>
            </a:r>
            <a:r>
              <a:rPr lang="en-U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to have </a:t>
            </a:r>
            <a:r>
              <a:rPr lang="ru-RU" b="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 будущем времени и причастия прошедшего времени значимого глагола, то есть его «</a:t>
            </a:r>
            <a:r>
              <a:rPr lang="ru-RU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третьей формы</a:t>
            </a:r>
            <a:r>
              <a:rPr lang="ru-RU" b="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».</a:t>
            </a:r>
          </a:p>
          <a:p>
            <a:pPr algn="ctr"/>
            <a:endParaRPr lang="ru-RU" b="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/>
            <a:r>
              <a:rPr lang="en-US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To have </a:t>
            </a:r>
            <a:r>
              <a:rPr lang="ru-RU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 будущем времени имеет две формы:</a:t>
            </a:r>
          </a:p>
          <a:p>
            <a:pPr algn="ctr"/>
            <a:endParaRPr lang="ru-RU" b="0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/>
            <a:r>
              <a:rPr lang="en-US" b="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shall have – 1 </a:t>
            </a:r>
            <a:r>
              <a:rPr lang="ru-RU" b="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лицо. </a:t>
            </a:r>
            <a:r>
              <a:rPr lang="ru-RU" b="0" dirty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(</a:t>
            </a:r>
            <a:r>
              <a:rPr lang="en-US" b="0" dirty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We shall have covered 30 km by sunset)</a:t>
            </a:r>
          </a:p>
          <a:p>
            <a:pPr algn="ctr"/>
            <a:r>
              <a:rPr lang="en-US" b="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will have – 2 </a:t>
            </a:r>
            <a:r>
              <a:rPr lang="ru-RU" b="0" dirty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и 3 лицо. </a:t>
            </a:r>
            <a:r>
              <a:rPr lang="ru-RU" b="0" dirty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(</a:t>
            </a:r>
            <a:r>
              <a:rPr lang="en-US" b="0" dirty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They will have covered 30 km by sunset</a:t>
            </a:r>
            <a:r>
              <a:rPr lang="en-US" b="0" dirty="0" smtClean="0">
                <a:solidFill>
                  <a:srgbClr val="002060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)</a:t>
            </a:r>
            <a:endParaRPr lang="en-US" b="0" dirty="0">
              <a:solidFill>
                <a:srgbClr val="002060"/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5301208"/>
            <a:ext cx="8424936" cy="147732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Действие, которое начнется и закончится до определенного момента в будущем:</a:t>
            </a:r>
          </a:p>
          <a:p>
            <a:pPr algn="ctr"/>
            <a:endParaRPr lang="ru-RU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algn="ctr"/>
            <a:r>
              <a:rPr lang="ru-RU" b="1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You</a:t>
            </a:r>
            <a:r>
              <a:rPr lang="ru-RU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b="1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will</a:t>
            </a:r>
            <a:r>
              <a:rPr lang="ru-RU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b="1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have</a:t>
            </a:r>
            <a:r>
              <a:rPr lang="ru-RU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b="1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spent</a:t>
            </a:r>
            <a:r>
              <a:rPr lang="ru-RU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b="1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much</a:t>
            </a:r>
            <a:r>
              <a:rPr lang="ru-RU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b="1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efforts</a:t>
            </a:r>
            <a:r>
              <a:rPr lang="ru-RU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b="1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before</a:t>
            </a:r>
            <a:r>
              <a:rPr lang="ru-RU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b="1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you</a:t>
            </a:r>
            <a:r>
              <a:rPr lang="ru-RU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b="1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can</a:t>
            </a:r>
            <a:r>
              <a:rPr lang="ru-RU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</a:t>
            </a:r>
            <a:r>
              <a:rPr lang="ru-RU" b="1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run</a:t>
            </a:r>
            <a:r>
              <a:rPr lang="ru-RU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 a </a:t>
            </a:r>
            <a:r>
              <a:rPr lang="ru-RU" b="1" dirty="0" err="1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marathon</a:t>
            </a:r>
            <a:r>
              <a:rPr lang="ru-RU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.</a:t>
            </a:r>
          </a:p>
          <a:p>
            <a:pPr algn="ctr"/>
            <a:r>
              <a:rPr lang="ru-RU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Ты потратишь много усилий, прежде чем сможешь пробежать марафон.</a:t>
            </a:r>
            <a:endParaRPr lang="ru-RU" b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12290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60648"/>
            <a:ext cx="7488832" cy="43204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400" dirty="0"/>
              <a:t>Образование </a:t>
            </a:r>
            <a:r>
              <a:rPr lang="en-US" sz="2400" dirty="0"/>
              <a:t>Future Perfect</a:t>
            </a:r>
            <a:endParaRPr lang="ru-RU" sz="2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771800" y="988062"/>
            <a:ext cx="35389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Утвердительные предложения:</a:t>
            </a:r>
            <a:endParaRPr lang="ru-RU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6709099"/>
              </p:ext>
            </p:extLst>
          </p:nvPr>
        </p:nvGraphicFramePr>
        <p:xfrm>
          <a:off x="731291" y="1540077"/>
          <a:ext cx="7620000" cy="1165860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3810000"/>
                <a:gridCol w="3810000"/>
              </a:tblGrid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I shall have played</a:t>
                      </a:r>
                    </a:p>
                  </a:txBody>
                  <a:tcPr marL="114300" marR="114300" marT="57150" marB="5715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We shall have played</a:t>
                      </a:r>
                    </a:p>
                  </a:txBody>
                  <a:tcPr marL="114300" marR="114300" marT="57150" marB="57150" anchor="ctr"/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US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You will have played</a:t>
                      </a:r>
                    </a:p>
                  </a:txBody>
                  <a:tcPr marL="114300" marR="114300" marT="57150" marB="5715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You will have played</a:t>
                      </a:r>
                    </a:p>
                  </a:txBody>
                  <a:tcPr marL="114300" marR="114300" marT="57150" marB="57150" anchor="ctr"/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He / she / it will have played</a:t>
                      </a:r>
                    </a:p>
                  </a:txBody>
                  <a:tcPr marL="114300" marR="114300" marT="57150" marB="5715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They will have played</a:t>
                      </a:r>
                    </a:p>
                  </a:txBody>
                  <a:tcPr marL="114300" marR="114300" marT="57150" marB="57150" anchor="ctr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884585" y="2793885"/>
            <a:ext cx="355969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Вопросительные предложения:</a:t>
            </a:r>
            <a:endParaRPr lang="ru-RU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6986385"/>
              </p:ext>
            </p:extLst>
          </p:nvPr>
        </p:nvGraphicFramePr>
        <p:xfrm>
          <a:off x="731291" y="3284984"/>
          <a:ext cx="7620000" cy="1165860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3810000"/>
                <a:gridCol w="3810000"/>
              </a:tblGrid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Shall I have played?</a:t>
                      </a:r>
                    </a:p>
                  </a:txBody>
                  <a:tcPr marL="114300" marR="114300" marT="57150" marB="5715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>
                          <a:effectLst/>
                        </a:rPr>
                        <a:t>Shall we have played?</a:t>
                      </a:r>
                    </a:p>
                  </a:txBody>
                  <a:tcPr marL="114300" marR="114300" marT="57150" marB="57150" anchor="ctr"/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US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Will you have played?</a:t>
                      </a:r>
                    </a:p>
                  </a:txBody>
                  <a:tcPr marL="114300" marR="114300" marT="57150" marB="5715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</a:rPr>
                        <a:t>Will you have played?</a:t>
                      </a:r>
                    </a:p>
                  </a:txBody>
                  <a:tcPr marL="114300" marR="114300" marT="57150" marB="57150" anchor="ctr"/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Will he / she / it have played?</a:t>
                      </a:r>
                    </a:p>
                  </a:txBody>
                  <a:tcPr marL="114300" marR="114300" marT="57150" marB="5715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</a:rPr>
                        <a:t>Will they have played?</a:t>
                      </a:r>
                    </a:p>
                  </a:txBody>
                  <a:tcPr marL="114300" marR="114300" marT="57150" marB="57150" anchor="ctr"/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2940016" y="4653136"/>
            <a:ext cx="34488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Отрицательные предложения:</a:t>
            </a:r>
            <a:endParaRPr lang="ru-RU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5420965"/>
              </p:ext>
            </p:extLst>
          </p:nvPr>
        </p:nvGraphicFramePr>
        <p:xfrm>
          <a:off x="731291" y="5301208"/>
          <a:ext cx="7620000" cy="1165860"/>
        </p:xfrm>
        <a:graphic>
          <a:graphicData uri="http://schemas.openxmlformats.org/drawingml/2006/table">
            <a:tbl>
              <a:tblPr>
                <a:tableStyleId>{ED083AE6-46FA-4A59-8FB0-9F97EB10719F}</a:tableStyleId>
              </a:tblPr>
              <a:tblGrid>
                <a:gridCol w="3810000"/>
                <a:gridCol w="3810000"/>
              </a:tblGrid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US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I shall not have played</a:t>
                      </a:r>
                    </a:p>
                  </a:txBody>
                  <a:tcPr marL="114300" marR="114300" marT="57150" marB="5715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We shall not have played</a:t>
                      </a:r>
                    </a:p>
                  </a:txBody>
                  <a:tcPr marL="114300" marR="114300" marT="57150" marB="57150" anchor="ctr"/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US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You will not have played</a:t>
                      </a:r>
                    </a:p>
                  </a:txBody>
                  <a:tcPr marL="114300" marR="114300" marT="57150" marB="5715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You will not have played</a:t>
                      </a:r>
                    </a:p>
                  </a:txBody>
                  <a:tcPr marL="114300" marR="114300" marT="57150" marB="57150" anchor="ctr"/>
                </a:tc>
              </a:tr>
              <a:tr h="0">
                <a:tc>
                  <a:txBody>
                    <a:bodyPr/>
                    <a:lstStyle/>
                    <a:p>
                      <a:pPr algn="ctr" fontAlgn="ctr"/>
                      <a:r>
                        <a:rPr lang="en-US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He / she / it will not have played</a:t>
                      </a:r>
                    </a:p>
                  </a:txBody>
                  <a:tcPr marL="114300" marR="114300" marT="57150" marB="5715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dirty="0">
                          <a:effectLst/>
                          <a:latin typeface="Arial Unicode MS" panose="020B0604020202020204" pitchFamily="34" charset="-128"/>
                          <a:ea typeface="Arial Unicode MS" panose="020B0604020202020204" pitchFamily="34" charset="-128"/>
                          <a:cs typeface="Arial Unicode MS" panose="020B0604020202020204" pitchFamily="34" charset="-128"/>
                        </a:rPr>
                        <a:t>They will not have played</a:t>
                      </a:r>
                    </a:p>
                  </a:txBody>
                  <a:tcPr marL="114300" marR="114300" marT="57150" marB="5715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568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59</TotalTime>
  <Words>808</Words>
  <Application>Microsoft Office PowerPoint</Application>
  <PresentationFormat>Экран (4:3)</PresentationFormat>
  <Paragraphs>139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Главная</vt:lpstr>
      <vt:lpstr>Perfect Forms</vt:lpstr>
      <vt:lpstr>Perfect Forms</vt:lpstr>
      <vt:lpstr>Present Perfect - настоящее совершенное время</vt:lpstr>
      <vt:lpstr>Образование Present Perfect</vt:lpstr>
      <vt:lpstr>Презентация PowerPoint</vt:lpstr>
      <vt:lpstr>Past Perfect - прошедшее совершенное время</vt:lpstr>
      <vt:lpstr>Образование Past Perfect</vt:lpstr>
      <vt:lpstr>Future Perfect - будущее совершенное время</vt:lpstr>
      <vt:lpstr>Образование Future Perfect</vt:lpstr>
      <vt:lpstr>Презентация PowerPoint</vt:lpstr>
      <vt:lpstr>Всё…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Perfect Forms</dc:title>
  <dc:creator>Home</dc:creator>
  <cp:lastModifiedBy>Home</cp:lastModifiedBy>
  <cp:revision>6</cp:revision>
  <dcterms:created xsi:type="dcterms:W3CDTF">2016-04-13T13:46:08Z</dcterms:created>
  <dcterms:modified xsi:type="dcterms:W3CDTF">2016-04-13T14:46:04Z</dcterms:modified>
</cp:coreProperties>
</file>