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2D58D4D-7DA7-4617-9EB1-B57A944F2AD4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DA6C40AC-7636-4249-9740-6179E731407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859216" cy="2016225"/>
          </a:xfrm>
        </p:spPr>
        <p:txBody>
          <a:bodyPr/>
          <a:lstStyle/>
          <a:p>
            <a:pPr algn="ctr"/>
            <a:r>
              <a:rPr lang="en-US" sz="11500" dirty="0">
                <a:latin typeface="Agency FB" panose="020B0503020202020204" pitchFamily="34" charset="0"/>
              </a:rPr>
              <a:t>Perfect Forms</a:t>
            </a:r>
            <a:endParaRPr lang="ru-RU" sz="11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636912"/>
            <a:ext cx="5976664" cy="57606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Совершенное время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013362"/>
            <a:ext cx="7056784" cy="371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6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688"/>
            <a:ext cx="8964488" cy="500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57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cap="none" spc="0" dirty="0" smtClean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Всё…</a:t>
            </a:r>
            <a:endParaRPr lang="ru-RU" sz="6600" b="1" cap="none" spc="0" dirty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285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8840" y="241077"/>
            <a:ext cx="4356484" cy="936104"/>
          </a:xfrm>
        </p:spPr>
        <p:txBody>
          <a:bodyPr>
            <a:noAutofit/>
          </a:bodyPr>
          <a:lstStyle/>
          <a:p>
            <a:r>
              <a:rPr lang="en-US" dirty="0">
                <a:latin typeface="Arial Rounded MT Bold" panose="020F0704030504030204" pitchFamily="34" charset="0"/>
              </a:rPr>
              <a:t>Perfect Forms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331640" y="1196752"/>
            <a:ext cx="792088" cy="6840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171028" y="1340767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940152" y="1196752"/>
            <a:ext cx="684076" cy="6840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44217" y="1948190"/>
            <a:ext cx="2305439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Present Perfect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98646" y="2290049"/>
            <a:ext cx="1944763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/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Past Perfect 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82190" y="2132855"/>
            <a:ext cx="2133918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Future Perfect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1475656" y="2594521"/>
            <a:ext cx="0" cy="9784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355052" y="3913544"/>
            <a:ext cx="2272732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I </a:t>
            </a:r>
            <a:r>
              <a:rPr lang="ru-RU" b="1" dirty="0" err="1" smtClean="0"/>
              <a:t>have</a:t>
            </a:r>
            <a:r>
              <a:rPr lang="ru-RU" b="1" dirty="0" smtClean="0"/>
              <a:t> </a:t>
            </a:r>
            <a:r>
              <a:rPr lang="ru-RU" b="1" dirty="0" err="1" smtClean="0"/>
              <a:t>done</a:t>
            </a:r>
            <a:r>
              <a:rPr lang="ru-RU" b="1" dirty="0" smtClean="0"/>
              <a:t> </a:t>
            </a:r>
            <a:r>
              <a:rPr lang="ru-RU" dirty="0" err="1" smtClean="0"/>
              <a:t>my</a:t>
            </a:r>
            <a:r>
              <a:rPr lang="ru-RU" dirty="0"/>
              <a:t> </a:t>
            </a:r>
            <a:r>
              <a:rPr lang="ru-RU" dirty="0" err="1" smtClean="0"/>
              <a:t>homework</a:t>
            </a:r>
            <a:r>
              <a:rPr lang="ru-RU" dirty="0" smtClean="0"/>
              <a:t> </a:t>
            </a:r>
            <a:r>
              <a:rPr lang="ru-RU" b="1" dirty="0" err="1" smtClean="0"/>
              <a:t>already</a:t>
            </a:r>
            <a:r>
              <a:rPr lang="ru-RU" dirty="0" smtClean="0"/>
              <a:t>.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Я уже сделал </a:t>
            </a:r>
          </a:p>
          <a:p>
            <a:pPr algn="ctr"/>
            <a:r>
              <a:rPr lang="ru-RU" dirty="0" smtClean="0"/>
              <a:t>домашнее задание.</a:t>
            </a:r>
            <a:endParaRPr lang="ru-RU" dirty="0"/>
          </a:p>
        </p:txBody>
      </p:sp>
      <p:cxnSp>
        <p:nvCxnSpPr>
          <p:cNvPr id="20" name="Прямая со стрелкой 19"/>
          <p:cNvCxnSpPr>
            <a:stCxn id="14" idx="2"/>
          </p:cNvCxnSpPr>
          <p:nvPr/>
        </p:nvCxnSpPr>
        <p:spPr>
          <a:xfrm flipH="1">
            <a:off x="4171027" y="2751714"/>
            <a:ext cx="1" cy="9525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3028028" y="3906927"/>
            <a:ext cx="2286000" cy="20313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I </a:t>
            </a:r>
            <a:r>
              <a:rPr lang="ru-RU" b="1" dirty="0" err="1" smtClean="0"/>
              <a:t>called</a:t>
            </a:r>
            <a:r>
              <a:rPr lang="ru-RU" b="1" dirty="0" smtClean="0"/>
              <a:t> </a:t>
            </a:r>
            <a:r>
              <a:rPr lang="ru-RU" dirty="0" err="1" smtClean="0"/>
              <a:t>Jim</a:t>
            </a:r>
            <a:r>
              <a:rPr lang="ru-RU" dirty="0" smtClean="0"/>
              <a:t> </a:t>
            </a:r>
            <a:r>
              <a:rPr lang="ru-RU" dirty="0" err="1" smtClean="0"/>
              <a:t>too</a:t>
            </a:r>
            <a:r>
              <a:rPr lang="ru-RU" dirty="0" smtClean="0"/>
              <a:t> </a:t>
            </a:r>
            <a:r>
              <a:rPr lang="ru-RU" dirty="0" err="1" smtClean="0"/>
              <a:t>late</a:t>
            </a:r>
            <a:r>
              <a:rPr lang="ru-RU" dirty="0" smtClean="0"/>
              <a:t>,</a:t>
            </a:r>
          </a:p>
          <a:p>
            <a:pPr algn="ctr"/>
            <a:r>
              <a:rPr lang="ru-RU" dirty="0" smtClean="0"/>
              <a:t> </a:t>
            </a:r>
            <a:r>
              <a:rPr lang="ru-RU" b="1" dirty="0" err="1" smtClean="0"/>
              <a:t>he</a:t>
            </a:r>
            <a:r>
              <a:rPr lang="ru-RU" b="1" dirty="0" smtClean="0"/>
              <a:t> </a:t>
            </a:r>
            <a:r>
              <a:rPr lang="ru-RU" b="1" dirty="0" err="1" smtClean="0"/>
              <a:t>had</a:t>
            </a:r>
            <a:r>
              <a:rPr lang="ru-RU" b="1" dirty="0" smtClean="0"/>
              <a:t> </a:t>
            </a:r>
            <a:r>
              <a:rPr lang="ru-RU" b="1" dirty="0" err="1" smtClean="0"/>
              <a:t>already</a:t>
            </a:r>
            <a:r>
              <a:rPr lang="ru-RU" dirty="0" smtClean="0"/>
              <a:t> </a:t>
            </a:r>
            <a:r>
              <a:rPr lang="ru-RU" dirty="0" err="1" smtClean="0"/>
              <a:t>left</a:t>
            </a:r>
            <a:r>
              <a:rPr lang="ru-RU" dirty="0" smtClean="0"/>
              <a:t>.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Я позвонил Джиму</a:t>
            </a:r>
          </a:p>
          <a:p>
            <a:pPr algn="ctr"/>
            <a:r>
              <a:rPr lang="ru-RU" dirty="0" smtClean="0"/>
              <a:t>слишком поздно, </a:t>
            </a:r>
          </a:p>
          <a:p>
            <a:pPr algn="ctr"/>
            <a:r>
              <a:rPr lang="ru-RU" dirty="0" smtClean="0"/>
              <a:t>он уже ушел.</a:t>
            </a:r>
            <a:endParaRPr lang="ru-RU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7349149" y="2764439"/>
            <a:ext cx="0" cy="9525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5996330" y="3905531"/>
            <a:ext cx="2705638" cy="209288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 smtClean="0"/>
              <a:t>Next year </a:t>
            </a:r>
            <a:r>
              <a:rPr lang="en-US" b="1" dirty="0" smtClean="0"/>
              <a:t>we shall </a:t>
            </a:r>
          </a:p>
          <a:p>
            <a:pPr algn="ctr"/>
            <a:r>
              <a:rPr lang="en-US" b="1" dirty="0" smtClean="0"/>
              <a:t>have been</a:t>
            </a:r>
            <a:r>
              <a:rPr lang="en-US" dirty="0" smtClean="0"/>
              <a:t> married </a:t>
            </a:r>
            <a:endParaRPr lang="ru-RU" dirty="0" smtClean="0"/>
          </a:p>
          <a:p>
            <a:pPr algn="ctr"/>
            <a:r>
              <a:rPr lang="en-US" dirty="0" smtClean="0"/>
              <a:t>for 30 years.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В </a:t>
            </a:r>
            <a:r>
              <a:rPr lang="en-US" dirty="0" err="1" smtClean="0"/>
              <a:t>следующем</a:t>
            </a:r>
            <a:r>
              <a:rPr lang="en-US" dirty="0" smtClean="0"/>
              <a:t> </a:t>
            </a:r>
            <a:r>
              <a:rPr lang="en-US" dirty="0" err="1" smtClean="0"/>
              <a:t>году</a:t>
            </a:r>
            <a:r>
              <a:rPr lang="en-US" dirty="0" smtClean="0"/>
              <a:t> </a:t>
            </a:r>
            <a:endParaRPr lang="ru-RU" dirty="0" smtClean="0"/>
          </a:p>
          <a:p>
            <a:pPr algn="ctr"/>
            <a:r>
              <a:rPr lang="en-US" dirty="0" err="1" smtClean="0"/>
              <a:t>мы</a:t>
            </a:r>
            <a:r>
              <a:rPr lang="en-US" dirty="0" smtClean="0"/>
              <a:t> </a:t>
            </a:r>
            <a:r>
              <a:rPr lang="en-US" dirty="0" err="1" smtClean="0"/>
              <a:t>будем</a:t>
            </a:r>
            <a:r>
              <a:rPr lang="en-US" dirty="0" smtClean="0"/>
              <a:t> </a:t>
            </a:r>
            <a:r>
              <a:rPr lang="en-US" dirty="0" err="1" smtClean="0"/>
              <a:t>женаты</a:t>
            </a:r>
            <a:r>
              <a:rPr lang="en-US" dirty="0" smtClean="0"/>
              <a:t> </a:t>
            </a:r>
            <a:r>
              <a:rPr lang="en-US" dirty="0" err="1" smtClean="0"/>
              <a:t>уже</a:t>
            </a:r>
            <a:r>
              <a:rPr lang="en-US" dirty="0" smtClean="0"/>
              <a:t> </a:t>
            </a:r>
            <a:endParaRPr lang="ru-RU" dirty="0" smtClean="0"/>
          </a:p>
          <a:p>
            <a:pPr algn="ctr"/>
            <a:r>
              <a:rPr lang="en-US" dirty="0" smtClean="0"/>
              <a:t>30  </a:t>
            </a:r>
            <a:r>
              <a:rPr lang="en-US" dirty="0" err="1" smtClean="0"/>
              <a:t>лет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791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787208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Present</a:t>
            </a:r>
            <a:r>
              <a:rPr lang="ru-RU" dirty="0"/>
              <a:t> </a:t>
            </a:r>
            <a:r>
              <a:rPr lang="ru-RU" dirty="0" err="1"/>
              <a:t>Perfect</a:t>
            </a:r>
            <a:r>
              <a:rPr lang="ru-RU" dirty="0"/>
              <a:t> - настоящее совершенное время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568952" cy="210844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Время </a:t>
            </a:r>
            <a:r>
              <a:rPr lang="ru-RU" b="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Present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Perfect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обозначает действие, которое завершилось к настоящему моменту или завершено в период настоящего времени. </a:t>
            </a:r>
            <a:endParaRPr lang="ru-RU" b="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endParaRPr lang="ru-RU" b="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ru-RU" b="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Хотя 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английские глаголы в </a:t>
            </a:r>
            <a:r>
              <a:rPr lang="ru-RU" b="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Present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Perfect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обычно переводятся на русский язык в прошедшем времени, следует помнить, что в английском языке эти действия воспринимаются в настоящем времени, так как привязаны к настоящему результатом этого действия.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11760" y="4005064"/>
            <a:ext cx="67831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1. 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 have no classes today, our teacher has fallen ill.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ru-RU" dirty="0" smtClean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У нас сегодня не будет уроков, наш учитель заболел.</a:t>
            </a:r>
            <a:endParaRPr lang="ru-RU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7864" y="5196694"/>
            <a:ext cx="43378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 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 have visited the Louvre 3 times.</a:t>
            </a:r>
            <a:endParaRPr lang="ru-RU" dirty="0" smtClean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 smtClean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/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Я </a:t>
            </a:r>
            <a:r>
              <a:rPr lang="en-US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посетил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Лувр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три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раза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ru-RU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395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22255"/>
            <a:ext cx="7344816" cy="615598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Образование </a:t>
            </a:r>
            <a:r>
              <a:rPr lang="en-US" sz="2400" dirty="0"/>
              <a:t>Present Perfect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99496" y="837853"/>
            <a:ext cx="3538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Утвердительные предложения: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693847"/>
              </p:ext>
            </p:extLst>
          </p:nvPr>
        </p:nvGraphicFramePr>
        <p:xfrm>
          <a:off x="435165" y="1484784"/>
          <a:ext cx="7737234" cy="1165860"/>
        </p:xfrm>
        <a:graphic>
          <a:graphicData uri="http://schemas.openxmlformats.org/drawingml/2006/table">
            <a:tbl>
              <a:tblPr>
                <a:tableStyleId>{1E171933-4619-4E11-9A3F-F7608DF75F80}</a:tableStyleId>
              </a:tblPr>
              <a:tblGrid>
                <a:gridCol w="3868617"/>
                <a:gridCol w="3868617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I have played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</a:rPr>
                        <a:t>We have played</a:t>
                      </a:r>
                      <a:endParaRPr lang="en-US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You have played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You have played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He / she / it has played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They have played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>
                    <a:noFill/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314812" y="2722229"/>
            <a:ext cx="3559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Вопросительные предложения: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552955"/>
              </p:ext>
            </p:extLst>
          </p:nvPr>
        </p:nvGraphicFramePr>
        <p:xfrm>
          <a:off x="518034" y="3284984"/>
          <a:ext cx="7620000" cy="1165860"/>
        </p:xfrm>
        <a:graphic>
          <a:graphicData uri="http://schemas.openxmlformats.org/drawingml/2006/table">
            <a:tbl>
              <a:tblPr>
                <a:tableStyleId>{1E171933-4619-4E11-9A3F-F7608DF75F80}</a:tableStyleId>
              </a:tblPr>
              <a:tblGrid>
                <a:gridCol w="3810000"/>
                <a:gridCol w="3810000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Have I played?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Have we played?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</a:rPr>
                        <a:t>Have you played?</a:t>
                      </a:r>
                      <a:endParaRPr lang="en-US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Have you played?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Has he / she / it played?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Have they played?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100517"/>
              </p:ext>
            </p:extLst>
          </p:nvPr>
        </p:nvGraphicFramePr>
        <p:xfrm>
          <a:off x="557709" y="5157193"/>
          <a:ext cx="7620000" cy="1309876"/>
        </p:xfrm>
        <a:graphic>
          <a:graphicData uri="http://schemas.openxmlformats.org/drawingml/2006/table">
            <a:tbl>
              <a:tblPr>
                <a:tableStyleId>{1E171933-4619-4E11-9A3F-F7608DF75F80}</a:tableStyleId>
              </a:tblPr>
              <a:tblGrid>
                <a:gridCol w="3810000"/>
                <a:gridCol w="3810000"/>
              </a:tblGrid>
              <a:tr h="532636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I have not played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</a:rPr>
                        <a:t>We have not played</a:t>
                      </a:r>
                      <a:endParaRPr lang="en-US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</a:rPr>
                        <a:t>You have not played</a:t>
                      </a:r>
                      <a:endParaRPr lang="en-US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You have not played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</a:rPr>
                        <a:t>He / she / it has not played</a:t>
                      </a:r>
                      <a:endParaRPr lang="en-US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They have not played</a:t>
                      </a:r>
                      <a:endParaRPr lang="en-US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14300" marR="114300" marT="57150" marB="57150" anchor="ctr"/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314812" y="4594018"/>
            <a:ext cx="34596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Отрицательные предложения: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912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496944" cy="2016224"/>
          </a:xfrm>
        </p:spPr>
        <p:txBody>
          <a:bodyPr>
            <a:noAutofit/>
          </a:bodyPr>
          <a:lstStyle/>
          <a:p>
            <a:r>
              <a:rPr lang="ru-RU" sz="1800" b="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ru-RU" sz="1800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1800" b="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have</a:t>
            </a:r>
            <a:r>
              <a:rPr lang="ru-RU" sz="1800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в настоящем времени имеет две формы</a:t>
            </a:r>
            <a:r>
              <a:rPr lang="ru-RU" sz="1800" b="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endParaRPr lang="ru-RU" sz="1800" b="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ru-RU" sz="18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has</a:t>
            </a:r>
            <a:r>
              <a:rPr lang="ru-RU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3 лицо, ед. ч. </a:t>
            </a:r>
          </a:p>
          <a:p>
            <a:pPr algn="ctr"/>
            <a:r>
              <a:rPr lang="ru-RU" sz="1800" b="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ru-RU" sz="1800" b="0" dirty="0" err="1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He</a:t>
            </a:r>
            <a:r>
              <a:rPr lang="ru-RU" sz="1800" b="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1800" b="0" dirty="0" err="1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has</a:t>
            </a:r>
            <a:r>
              <a:rPr lang="ru-RU" sz="1800" b="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1800" b="0" dirty="0" err="1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played</a:t>
            </a:r>
            <a:r>
              <a:rPr lang="ru-RU" sz="1800" b="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br>
              <a:rPr lang="ru-RU" sz="1800" b="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ru-RU" sz="1800" b="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ru-RU" sz="18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have</a:t>
            </a:r>
            <a:r>
              <a:rPr lang="ru-RU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1 и 2 лицо </a:t>
            </a:r>
            <a:r>
              <a:rPr lang="ru-RU" sz="18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ед.ч</a:t>
            </a:r>
            <a:r>
              <a:rPr lang="ru-RU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и все формы мн. ч. </a:t>
            </a:r>
            <a:endParaRPr lang="ru-RU" sz="1800" b="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ru-RU" sz="1800" b="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ru-RU" sz="1800" b="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 </a:t>
            </a:r>
            <a:r>
              <a:rPr lang="ru-RU" sz="1800" b="0" dirty="0" err="1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have</a:t>
            </a:r>
            <a:r>
              <a:rPr lang="ru-RU" sz="1800" b="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1800" b="0" dirty="0" err="1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played</a:t>
            </a:r>
            <a:r>
              <a:rPr lang="ru-RU" sz="1800" b="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1804" y="76811"/>
            <a:ext cx="7706590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Время </a:t>
            </a:r>
            <a:r>
              <a:rPr lang="ru-RU" sz="20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Present</a:t>
            </a:r>
            <a:r>
              <a:rPr lang="ru-R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0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Perfect</a:t>
            </a:r>
            <a:r>
              <a:rPr lang="ru-R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образуется при помощи вспомогательного глагола </a:t>
            </a:r>
            <a:r>
              <a:rPr lang="ru-RU" sz="20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ru-RU" sz="2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0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have</a:t>
            </a:r>
            <a:r>
              <a:rPr lang="ru-RU" sz="2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</a:t>
            </a:r>
            <a:r>
              <a:rPr lang="ru-R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 настоящем времени и причастия прошедшего времени значимого глагола, то есть его </a:t>
            </a:r>
            <a:r>
              <a:rPr lang="ru-RU" sz="2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«третьей формы».</a:t>
            </a:r>
            <a:endParaRPr lang="ru-RU" sz="20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2517" y="4210273"/>
            <a:ext cx="4248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haven’t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seen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him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since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then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marL="342900" indent="-342900">
              <a:buAutoNum type="arabicPeriod"/>
            </a:pPr>
            <a:endParaRPr lang="ru-RU" dirty="0" smtClean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 тех пор я его так и не видел.</a:t>
            </a:r>
            <a:endParaRPr lang="ru-RU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4565" y="5661248"/>
            <a:ext cx="33843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 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Have you seen this film?</a:t>
            </a:r>
            <a:endParaRPr lang="ru-RU" dirty="0" smtClean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 smtClean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Ты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смотрел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этот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фильм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ru-RU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3968" y="467193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3. I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haven’t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seen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my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hometown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for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45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years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endParaRPr lang="ru-RU" dirty="0" smtClean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Я не видел свой родной город 45 лет.</a:t>
            </a:r>
            <a:endParaRPr lang="ru-RU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931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268760"/>
            <a:ext cx="7920880" cy="792088"/>
          </a:xfrm>
        </p:spPr>
        <p:txBody>
          <a:bodyPr/>
          <a:lstStyle/>
          <a:p>
            <a:pPr algn="ctr"/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Время </a:t>
            </a:r>
            <a:r>
              <a:rPr lang="ru-RU" b="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Past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Perfect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обозначает действие, которое завершилось до некоего момента в прошлом: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332656"/>
            <a:ext cx="7488832" cy="759614"/>
          </a:xfrm>
        </p:spPr>
        <p:txBody>
          <a:bodyPr>
            <a:noAutofit/>
          </a:bodyPr>
          <a:lstStyle/>
          <a:p>
            <a:pPr algn="ctr"/>
            <a:r>
              <a:rPr lang="ru-RU" sz="3200" dirty="0" err="1"/>
              <a:t>Past</a:t>
            </a:r>
            <a:r>
              <a:rPr lang="ru-RU" sz="3200" dirty="0"/>
              <a:t> </a:t>
            </a:r>
            <a:r>
              <a:rPr lang="ru-RU" sz="3200" dirty="0" err="1"/>
              <a:t>Perfect</a:t>
            </a:r>
            <a:r>
              <a:rPr lang="ru-RU" sz="3200" dirty="0"/>
              <a:t> - прошедшее совершенное время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270063"/>
            <a:ext cx="842493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 had lived in Paris for 12 years before we moved to America</a:t>
            </a:r>
            <a:r>
              <a:rPr lang="en-US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До переезда в Америку мы прожили в Париже 12 лет.</a:t>
            </a:r>
            <a:endParaRPr lang="ru-RU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3458" y="3233192"/>
            <a:ext cx="816552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Время </a:t>
            </a:r>
            <a:r>
              <a:rPr lang="ru-RU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Past</a:t>
            </a:r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Perfect</a:t>
            </a:r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образуется при помощи вспомогательного глагола </a:t>
            </a:r>
            <a:r>
              <a:rPr lang="ru-RU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have</a:t>
            </a:r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в прошедшем времени и причастия прошедшего времени значимого глагола, то есть его «третьей формы».</a:t>
            </a:r>
          </a:p>
          <a:p>
            <a:endParaRPr lang="ru-RU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b="1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ru-RU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1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have</a:t>
            </a:r>
            <a:r>
              <a:rPr lang="ru-RU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в прошедшем времени имеет единственную форму </a:t>
            </a:r>
            <a:r>
              <a:rPr lang="ru-RU" b="1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had</a:t>
            </a:r>
            <a:r>
              <a:rPr lang="ru-RU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endParaRPr lang="ru-RU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Причастие второе, или причастие прошедшего времени (</a:t>
            </a:r>
            <a:r>
              <a:rPr lang="ru-RU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Participle</a:t>
            </a:r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II), можно получить, прибавив к начальной форме значимого глагола окончание -</a:t>
            </a:r>
            <a:r>
              <a:rPr lang="ru-RU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ed</a:t>
            </a:r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</a:p>
          <a:p>
            <a:endParaRPr lang="ru-RU" dirty="0" smtClean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examine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examined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enjoy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enjoyed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close</a:t>
            </a:r>
            <a:r>
              <a:rPr lang="ru-RU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ru-RU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closed</a:t>
            </a:r>
            <a:endParaRPr lang="ru-RU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617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9090" y="188640"/>
            <a:ext cx="5776290" cy="504056"/>
          </a:xfrm>
        </p:spPr>
        <p:txBody>
          <a:bodyPr>
            <a:noAutofit/>
          </a:bodyPr>
          <a:lstStyle/>
          <a:p>
            <a:r>
              <a:rPr lang="ru-RU" sz="2400" dirty="0"/>
              <a:t>Образование </a:t>
            </a:r>
            <a:r>
              <a:rPr lang="en-US" sz="2400" dirty="0"/>
              <a:t>Past Perfect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329265"/>
              </p:ext>
            </p:extLst>
          </p:nvPr>
        </p:nvGraphicFramePr>
        <p:xfrm>
          <a:off x="525622" y="1268760"/>
          <a:ext cx="7620000" cy="116586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810000"/>
                <a:gridCol w="3810000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 had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We had played</a:t>
                      </a: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You had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You had played</a:t>
                      </a: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He / she / it had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They had played</a:t>
                      </a:r>
                    </a:p>
                  </a:txBody>
                  <a:tcPr marL="114300" marR="114300" marT="57150" marB="57150" anchor="ctr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53541"/>
              </p:ext>
            </p:extLst>
          </p:nvPr>
        </p:nvGraphicFramePr>
        <p:xfrm>
          <a:off x="539552" y="3068960"/>
          <a:ext cx="7620000" cy="116586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810000"/>
                <a:gridCol w="3810000"/>
              </a:tblGrid>
              <a:tr h="296345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Had I played?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Had we played?</a:t>
                      </a: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Had you played?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Had you played?</a:t>
                      </a: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Had he / </a:t>
                      </a:r>
                      <a:r>
                        <a:rPr lang="en-US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she </a:t>
                      </a:r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/ it played?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Had they played?</a:t>
                      </a:r>
                    </a:p>
                  </a:txBody>
                  <a:tcPr marL="114300" marR="114300" marT="57150" marB="57150" anchor="ctr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839990"/>
              </p:ext>
            </p:extLst>
          </p:nvPr>
        </p:nvGraphicFramePr>
        <p:xfrm>
          <a:off x="611560" y="5013176"/>
          <a:ext cx="7620000" cy="1363998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810000"/>
                <a:gridCol w="3810000"/>
              </a:tblGrid>
              <a:tr h="454666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 had not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We had not played</a:t>
                      </a:r>
                    </a:p>
                  </a:txBody>
                  <a:tcPr marL="114300" marR="114300" marT="57150" marB="57150" anchor="ctr"/>
                </a:tc>
              </a:tr>
              <a:tr h="454666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You had not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You had not played</a:t>
                      </a:r>
                    </a:p>
                  </a:txBody>
                  <a:tcPr marL="114300" marR="114300" marT="57150" marB="57150" anchor="ctr"/>
                </a:tc>
              </a:tr>
              <a:tr h="454666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He / she / it had not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They had not played</a:t>
                      </a:r>
                    </a:p>
                  </a:txBody>
                  <a:tcPr marL="114300" marR="114300" marT="57150" marB="57150" anchor="ctr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699792" y="747871"/>
            <a:ext cx="3538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Утвердительные предложения: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99792" y="2607353"/>
            <a:ext cx="3559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Вопросительные предложения: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22333" y="4486763"/>
            <a:ext cx="3448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Отрицательные предложения: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655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136904" cy="9036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err="1"/>
              <a:t>Future</a:t>
            </a:r>
            <a:r>
              <a:rPr lang="ru-RU" sz="3200" dirty="0"/>
              <a:t> </a:t>
            </a:r>
            <a:r>
              <a:rPr lang="ru-RU" sz="3200" dirty="0" err="1"/>
              <a:t>Perfect</a:t>
            </a:r>
            <a:r>
              <a:rPr lang="ru-RU" sz="3200" dirty="0"/>
              <a:t> - будущее совершенное время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352928" cy="36004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Время </a:t>
            </a:r>
            <a:r>
              <a:rPr lang="ru-RU" b="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Future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Perfect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используется довольно редко, оно обозначает действие, которое закончится до определенного момента или начала другого действия в будущем или будет продолжать длиться после него. </a:t>
            </a:r>
            <a:endParaRPr lang="ru-RU" b="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ru-RU" b="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Время </a:t>
            </a:r>
            <a:r>
              <a:rPr lang="en-US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Future Perfect 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образуется при помощи вспомогательного глагола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have 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 будущем времени и причастия прошедшего времени значимого глагола, то есть его «</a:t>
            </a:r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третьей формы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».</a:t>
            </a:r>
          </a:p>
          <a:p>
            <a:pPr algn="ctr"/>
            <a:endParaRPr lang="ru-RU" b="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have </a:t>
            </a:r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 будущем времени имеет две формы:</a:t>
            </a:r>
          </a:p>
          <a:p>
            <a:pPr algn="ctr"/>
            <a:endParaRPr lang="ru-RU" b="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en-US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shall have – 1 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лицо. </a:t>
            </a:r>
            <a:r>
              <a:rPr lang="ru-RU" b="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b="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 shall have covered 30 km by sunset)</a:t>
            </a:r>
          </a:p>
          <a:p>
            <a:pPr algn="ctr"/>
            <a:r>
              <a:rPr lang="en-US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will have – 2 </a:t>
            </a:r>
            <a:r>
              <a:rPr lang="ru-RU" b="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 3 лицо. </a:t>
            </a:r>
            <a:r>
              <a:rPr lang="ru-RU" b="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b="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They will have covered 30 km by sunset</a:t>
            </a:r>
            <a:r>
              <a:rPr lang="en-US" b="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endParaRPr lang="en-US" b="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5301208"/>
            <a:ext cx="8424936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Действие, которое начнется и закончится до определенного момента в будущем:</a:t>
            </a:r>
          </a:p>
          <a:p>
            <a:pPr algn="ctr"/>
            <a:endParaRPr lang="ru-RU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/>
            <a:r>
              <a:rPr lang="ru-RU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will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have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spent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much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efforts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before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can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run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 </a:t>
            </a:r>
            <a:r>
              <a:rPr lang="ru-RU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marathon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algn="ctr"/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Ты потратишь много усилий, прежде чем сможешь пробежать марафон.</a:t>
            </a:r>
            <a:endParaRPr lang="ru-RU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229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488832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Образование </a:t>
            </a:r>
            <a:r>
              <a:rPr lang="en-US" sz="2400" dirty="0"/>
              <a:t>Future Perfect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988062"/>
            <a:ext cx="3538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Утвердительные предложения: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709099"/>
              </p:ext>
            </p:extLst>
          </p:nvPr>
        </p:nvGraphicFramePr>
        <p:xfrm>
          <a:off x="731291" y="1540077"/>
          <a:ext cx="7620000" cy="116586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810000"/>
                <a:gridCol w="3810000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 shall have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We shall have played</a:t>
                      </a: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You will have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You will have played</a:t>
                      </a: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He / she / it will have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They will have played</a:t>
                      </a:r>
                    </a:p>
                  </a:txBody>
                  <a:tcPr marL="114300" marR="114300" marT="57150" marB="57150"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84585" y="2793885"/>
            <a:ext cx="3559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333333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Вопросительные предложения: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986385"/>
              </p:ext>
            </p:extLst>
          </p:nvPr>
        </p:nvGraphicFramePr>
        <p:xfrm>
          <a:off x="731291" y="3284984"/>
          <a:ext cx="7620000" cy="116586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810000"/>
                <a:gridCol w="3810000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Shall I have played?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</a:rPr>
                        <a:t>Shall we have played?</a:t>
                      </a: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Will you have played?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Will you have played?</a:t>
                      </a: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Will he / she / it have played?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Will they have played?</a:t>
                      </a:r>
                    </a:p>
                  </a:txBody>
                  <a:tcPr marL="114300" marR="114300" marT="57150" marB="57150" anchor="ctr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940016" y="4653136"/>
            <a:ext cx="3448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333333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Отрицательные предложения: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420965"/>
              </p:ext>
            </p:extLst>
          </p:nvPr>
        </p:nvGraphicFramePr>
        <p:xfrm>
          <a:off x="731291" y="5301208"/>
          <a:ext cx="7620000" cy="116586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810000"/>
                <a:gridCol w="3810000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 shall not have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We shall not have played</a:t>
                      </a: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You will not have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You will not have played</a:t>
                      </a:r>
                    </a:p>
                  </a:txBody>
                  <a:tcPr marL="114300" marR="114300" marT="57150" marB="5715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He / she / it will not have played</a:t>
                      </a: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They will not have played</a:t>
                      </a:r>
                    </a:p>
                  </a:txBody>
                  <a:tcPr marL="114300" marR="114300" marT="57150" marB="571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568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59</TotalTime>
  <Words>808</Words>
  <Application>Microsoft Office PowerPoint</Application>
  <PresentationFormat>Экран (4:3)</PresentationFormat>
  <Paragraphs>139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Главная</vt:lpstr>
      <vt:lpstr>Perfect Forms</vt:lpstr>
      <vt:lpstr>Perfect Forms</vt:lpstr>
      <vt:lpstr>Present Perfect - настоящее совершенное время</vt:lpstr>
      <vt:lpstr>Образование Present Perfect</vt:lpstr>
      <vt:lpstr>Презентация PowerPoint</vt:lpstr>
      <vt:lpstr>Past Perfect - прошедшее совершенное время</vt:lpstr>
      <vt:lpstr>Образование Past Perfect</vt:lpstr>
      <vt:lpstr>Future Perfect - будущее совершенное время</vt:lpstr>
      <vt:lpstr>Образование Future Perfect</vt:lpstr>
      <vt:lpstr>Презентация PowerPoint</vt:lpstr>
      <vt:lpstr>Всё…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Perfect Forms</dc:title>
  <dc:creator>Home</dc:creator>
  <cp:lastModifiedBy>Home</cp:lastModifiedBy>
  <cp:revision>6</cp:revision>
  <dcterms:created xsi:type="dcterms:W3CDTF">2016-04-13T13:46:08Z</dcterms:created>
  <dcterms:modified xsi:type="dcterms:W3CDTF">2016-04-13T14:46:04Z</dcterms:modified>
</cp:coreProperties>
</file>