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BB2C6D7-2569-46F4-87B8-AB9DEC9D6B5C}" type="datetimeFigureOut">
              <a:rPr lang="ru-RU" smtClean="0"/>
              <a:pPr/>
              <a:t>17.10.2023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3F5E1D-ED69-4BB7-815E-8B63836FE6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.п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000372"/>
            <a:ext cx="5635134" cy="37622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0"/>
            <a:ext cx="7886728" cy="300037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Построение утвердительных, вопросительных и отрицательных предложений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глаголом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ru-RU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</a:t>
            </a:r>
            <a:endParaRPr lang="ru-RU" dirty="0">
              <a:ln w="1270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084" y="642918"/>
            <a:ext cx="5857916" cy="185738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en-US" sz="4000" b="1" i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 BE</a:t>
            </a:r>
            <a:r>
              <a:rPr lang="ru-RU" sz="4000" b="1" i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Как переводится?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употребляется?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lat,800x800,075,f.u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0"/>
            <a:ext cx="2571736" cy="3497589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1538" y="3500438"/>
          <a:ext cx="7715304" cy="314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2571768"/>
                <a:gridCol w="2571768"/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арианты перевода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Быть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Описание (предмета или человека)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Ручка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красная.</a:t>
                      </a:r>
                    </a:p>
                    <a:p>
                      <a:pPr algn="ctr"/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Ты умная.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Являться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Профессия, статус и т.д.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Я студент.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Он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мой брат.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Находиться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Местоположение (предмета или человека)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Книга на столе.</a:t>
                      </a: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Она дома.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.п.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928670"/>
            <a:ext cx="4705360" cy="1608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011222"/>
          </a:xfrm>
          <a:ln>
            <a:noFill/>
          </a:ln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чем его особенность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500306"/>
            <a:ext cx="7715304" cy="1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Глагол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be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отличии от многих глаголов имеет спряжение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Чаще всего глагол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be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переводится на русский язык в предложениях в настоящем времени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85786" y="5643578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8207166">
            <a:off x="476633" y="4264327"/>
            <a:ext cx="1175926" cy="102338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14480" y="4000504"/>
            <a:ext cx="7429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НАПОМИНАЕМ!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английском предложении (в отличии от русского) </a:t>
            </a:r>
          </a:p>
          <a:p>
            <a:pPr algn="ctr"/>
            <a:r>
              <a:rPr lang="ru-RU" sz="2400" b="1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может отсутствовать глагол.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если Вы переводите русское предложение, в котором отсутствует сказуемое, </a:t>
            </a:r>
            <a:r>
              <a:rPr lang="ru-RU" sz="2400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английском предложении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нужно употребить </a:t>
            </a: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 </a:t>
            </a:r>
            <a:r>
              <a:rPr lang="en-US" sz="24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be</a:t>
            </a: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соответствующей форме)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Спряжение глагола </a:t>
            </a:r>
            <a:r>
              <a:rPr lang="en-US" sz="4000" b="1" i="1" u="sng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 BE</a:t>
            </a:r>
            <a:r>
              <a:rPr lang="en-US" sz="40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настоящем времени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-W7nsVoziY.jpg"/>
          <p:cNvPicPr>
            <a:picLocks noChangeAspect="1"/>
          </p:cNvPicPr>
          <p:nvPr/>
        </p:nvPicPr>
        <p:blipFill>
          <a:blip r:embed="rId2"/>
          <a:srcRect b="16000"/>
          <a:stretch>
            <a:fillRect/>
          </a:stretch>
        </p:blipFill>
        <p:spPr>
          <a:xfrm>
            <a:off x="2500298" y="1714487"/>
            <a:ext cx="5357850" cy="48455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43240" y="5857892"/>
            <a:ext cx="928694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-marode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5429264"/>
            <a:ext cx="5139338" cy="1428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8143900" cy="1225536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Когда без него никак или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часто употребляемые выражения</a:t>
            </a:r>
            <a:endParaRPr lang="ru-RU" b="1" i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68650" y="1590165"/>
          <a:ext cx="3117862" cy="3500280"/>
        </p:xfrm>
        <a:graphic>
          <a:graphicData uri="http://schemas.openxmlformats.org/drawingml/2006/table">
            <a:tbl>
              <a:tblPr/>
              <a:tblGrid>
                <a:gridCol w="3117862"/>
              </a:tblGrid>
              <a:tr h="38892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How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are </a:t>
                      </a: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you?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892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My name 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38892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am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… years old.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38892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am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from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…</a:t>
                      </a:r>
                      <a:endParaRPr lang="en-US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38892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am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interested in…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38892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am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hungry/ thirsty.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388920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am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tired/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late etc.</a:t>
                      </a:r>
                      <a:endParaRPr lang="en-US" sz="18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  <a:tr h="38892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My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favourite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colour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is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EB"/>
                    </a:solidFill>
                  </a:tcPr>
                </a:tc>
              </a:tr>
              <a:tr h="38892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How much i</a:t>
                      </a:r>
                      <a:r>
                        <a:rPr lang="en-US" sz="1800" b="1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cs typeface="Times New Roman"/>
                        </a:rPr>
                        <a:t> it?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_7t1i_6hSQ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785926"/>
            <a:ext cx="4071966" cy="4071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1571612"/>
            <a:ext cx="5214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Употребление глагола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o be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 настоящем времени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Christmas-gift-font-b-Harry-b-font-font-b-Potter-b-font-Golden-Snitch-Color-font_zpsf9ec5989.jpg"/>
          <p:cNvPicPr/>
          <p:nvPr/>
        </p:nvPicPr>
        <p:blipFill>
          <a:blip r:embed="rId2" cstate="print"/>
          <a:stretch>
            <a:fillRect/>
          </a:stretch>
        </p:blipFill>
        <p:spPr>
          <a:xfrm rot="20499525">
            <a:off x="7284743" y="5110322"/>
            <a:ext cx="1372601" cy="1571636"/>
          </a:xfrm>
          <a:prstGeom prst="rect">
            <a:avLst/>
          </a:prstGeom>
        </p:spPr>
      </p:pic>
      <p:pic>
        <p:nvPicPr>
          <p:cNvPr id="47" name="Рисунок 46" descr="met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7318">
            <a:off x="1239095" y="2836450"/>
            <a:ext cx="1044412" cy="1858438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00100" y="116630"/>
          <a:ext cx="7786742" cy="652707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09275"/>
                <a:gridCol w="2029002"/>
                <a:gridCol w="2182681"/>
                <a:gridCol w="2265784"/>
              </a:tblGrid>
              <a:tr h="1072525">
                <a:tc rowSpan="3">
                  <a:txBody>
                    <a:bodyPr/>
                    <a:lstStyle/>
                    <a:p>
                      <a:pPr algn="l">
                        <a:buFont typeface="Arial" charset="0"/>
                        <a:buNone/>
                      </a:pPr>
                      <a:endParaRPr lang="ru-RU" sz="1200" b="0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charset="0"/>
                        <a:buNone/>
                      </a:pPr>
                      <a:endParaRPr lang="ru-RU" sz="1200" b="0" u="sng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 образования утвердительного предложения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 образования вопросительного предложения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 образования отрицательного предложения</a:t>
                      </a:r>
                    </a:p>
                  </a:txBody>
                  <a:tcPr anchor="ctr"/>
                </a:tc>
              </a:tr>
              <a:tr h="13789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to be (am/is/are)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to b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 (Am/Is/Are)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to be 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(am/is/are)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+ not</a:t>
                      </a:r>
                      <a:endParaRPr lang="ru-RU" sz="28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4075594">
                <a:tc vMerge="1">
                  <a:txBody>
                    <a:bodyPr/>
                    <a:lstStyle/>
                    <a:p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pPr algn="ctr"/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…</a:t>
                      </a:r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  <a:p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we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they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he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she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r>
                        <a:rPr lang="en-US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**</a:t>
                      </a:r>
                      <a:endParaRPr lang="ru-RU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14678" y="28574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7422" y="4857760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57554" y="385762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00562" y="54292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9124" y="29289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8082" y="2928934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 not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8082" y="392906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not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00562" y="4857760"/>
            <a:ext cx="150019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786578" y="4857760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357422" y="3429000"/>
            <a:ext cx="1944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28992" y="542926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29124" y="392906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3429000"/>
            <a:ext cx="164307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786578" y="3429000"/>
            <a:ext cx="17145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29520" y="542926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not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15074" y="4000504"/>
            <a:ext cx="4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Облако 39"/>
          <p:cNvSpPr/>
          <p:nvPr/>
        </p:nvSpPr>
        <p:spPr>
          <a:xfrm rot="1134435">
            <a:off x="95640" y="1151821"/>
            <a:ext cx="2531176" cy="1633588"/>
          </a:xfrm>
          <a:prstGeom prst="cloud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** </a:t>
            </a:r>
            <a:r>
              <a:rPr lang="en-US" sz="1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все существительные в единственном числе (ед.ч.)</a:t>
            </a:r>
          </a:p>
          <a:p>
            <a:pPr algn="ctr"/>
            <a:endParaRPr lang="ru-RU" dirty="0"/>
          </a:p>
        </p:txBody>
      </p:sp>
      <p:sp>
        <p:nvSpPr>
          <p:cNvPr id="44" name="Облако 43"/>
          <p:cNvSpPr/>
          <p:nvPr/>
        </p:nvSpPr>
        <p:spPr>
          <a:xfrm rot="21092511">
            <a:off x="109898" y="4732920"/>
            <a:ext cx="2304167" cy="1571189"/>
          </a:xfrm>
          <a:prstGeom prst="cloud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все существительные во множественном  числе (мн.ч)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714620"/>
            <a:ext cx="1071570" cy="1430978"/>
          </a:xfrm>
          <a:prstGeom prst="rect">
            <a:avLst/>
          </a:prstGeom>
        </p:spPr>
      </p:pic>
      <p:pic>
        <p:nvPicPr>
          <p:cNvPr id="15" name="Рисунок 14" descr="plus-dig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309541"/>
            <a:ext cx="1000132" cy="1333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arrypotter6_add_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928670"/>
            <a:ext cx="4373755" cy="2286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428736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Ручка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красная.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The pen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Ты умная.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You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clever.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Я студент.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student.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Она дома.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She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 home.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5288340"/>
            <a:ext cx="4714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Ручка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красная?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Ты умная?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 clever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Я студент?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student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Она дома?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she at home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3643314"/>
            <a:ext cx="5572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Ручка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красная.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The pen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is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red.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Ты не умная.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You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are not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clever.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Я не студент.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am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student.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Она не дома.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She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is not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 home.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bcyo5k9z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071942"/>
            <a:ext cx="758969" cy="1142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г.п. 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0166" y="5214950"/>
            <a:ext cx="2428892" cy="1618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and.jpg"/>
          <p:cNvPicPr/>
          <p:nvPr/>
        </p:nvPicPr>
        <p:blipFill>
          <a:blip r:embed="rId2" cstate="print"/>
          <a:stretch>
            <a:fillRect/>
          </a:stretch>
        </p:blipFill>
        <p:spPr>
          <a:xfrm rot="497583">
            <a:off x="7336709" y="1288092"/>
            <a:ext cx="1221889" cy="276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143900" cy="12144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Употребите правильную форму глагола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to be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1357298"/>
            <a:ext cx="81439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My name  ______ Brenda Foster.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 ______ on the left in the picture.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______  ten years old and I (4) ______ in the fifth form.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My birthday  _____ on the first of January.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______  from Santa Monica, California, USA.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  ______ American.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My phone number ______ 235-456-789.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My post code ______ LA 30 SM.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I’ve got a sister and a brother. Their names ______ Gina and Paul.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Gina ______ 16 years old and Paul ______  only three.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I’ve also got a dog. His name ______ Spot.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He ______  on the right in the picture.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My Mum ______ a doctor.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My Dad ______ a driver.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  ______ all   friendly in our family.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446</Words>
  <Application>Microsoft Office PowerPoint</Application>
  <PresentationFormat>Экран (4:3)</PresentationFormat>
  <Paragraphs>122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Построение утвердительных, вопросительных и отрицательных предложений с глаголом to be  Present Simple</vt:lpstr>
      <vt:lpstr>Глагол TO BE. Как переводится?  Когда употребляется?</vt:lpstr>
      <vt:lpstr>В чем его особенность</vt:lpstr>
      <vt:lpstr>Спряжение глагола TO BE в настоящем времени</vt:lpstr>
      <vt:lpstr>Когда без него никак или часто употребляемые выражения</vt:lpstr>
      <vt:lpstr>Слайд 6</vt:lpstr>
      <vt:lpstr>Слайд 7</vt:lpstr>
      <vt:lpstr>Examples (примеры)</vt:lpstr>
      <vt:lpstr>Употребите правильную форму глагола to be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Построение утвердительных, вопросительных и отрицательных предложений с глаголом to be в настоящем времени</dc:title>
  <dc:creator>pre_414</dc:creator>
  <cp:lastModifiedBy>Пользователь Windows</cp:lastModifiedBy>
  <cp:revision>20</cp:revision>
  <dcterms:created xsi:type="dcterms:W3CDTF">2017-08-04T13:37:06Z</dcterms:created>
  <dcterms:modified xsi:type="dcterms:W3CDTF">2023-10-17T09:16:33Z</dcterms:modified>
</cp:coreProperties>
</file>