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1" r:id="rId11"/>
    <p:sldId id="262" r:id="rId12"/>
    <p:sldId id="263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29005-0256-7A43-06B1-B0D29653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484784"/>
            <a:ext cx="8712968" cy="4896544"/>
          </a:xfrm>
        </p:spPr>
        <p:txBody>
          <a:bodyPr>
            <a:normAutofit fontScale="90000"/>
          </a:bodyPr>
          <a:lstStyle/>
          <a:p>
            <a:pPr marL="228600" algn="l" rtl="0"/>
            <a:r>
              <a:rPr lang="ru-RU" sz="2200" dirty="0">
                <a:solidFill>
                  <a:srgbClr val="FF0000"/>
                </a:solidFill>
                <a:latin typeface="+mn-lt"/>
              </a:rPr>
              <a:t>           </a:t>
            </a:r>
            <a:r>
              <a:rPr lang="ru-RU" sz="2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 Электромонтеры 2 курс дисциплина «Физическая культура»</a:t>
            </a:r>
            <a:br>
              <a:rPr lang="ru-RU" sz="2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</a:br>
            <a:br>
              <a:rPr lang="ru-RU" sz="2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</a:br>
            <a:r>
              <a:rPr lang="ru-RU" sz="2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Задание: </a:t>
            </a:r>
            <a:br>
              <a:rPr lang="ru-RU" sz="2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</a:br>
            <a:r>
              <a:rPr lang="ru-RU" sz="2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1. Конспект на тему «Баскетбол».</a:t>
            </a:r>
            <a:br>
              <a:rPr lang="ru-RU" sz="2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</a:br>
            <a:r>
              <a:rPr lang="ru-RU" sz="2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2. Реферат на тему из списка указанного ниже (не менее 15 страниц).</a:t>
            </a:r>
            <a:br>
              <a:rPr lang="ru-RU" sz="2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</a:br>
            <a:br>
              <a:rPr lang="ru-RU" sz="2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</a:br>
            <a:r>
              <a:rPr lang="ru-RU" sz="2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Темы рефератов: </a:t>
            </a:r>
            <a:br>
              <a:rPr lang="ru-RU" sz="2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</a:br>
            <a:r>
              <a:rPr lang="ru-RU" sz="18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1. </a:t>
            </a:r>
            <a: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Возникновение и развитие баскетбола.</a:t>
            </a:r>
            <a:b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</a:br>
            <a: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2. Современное положение баскетбола в РФ.</a:t>
            </a:r>
            <a:br>
              <a:rPr lang="ru-RU" sz="1800" i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</a:br>
            <a:r>
              <a:rPr lang="ru-RU" sz="1800" i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3</a:t>
            </a:r>
            <a: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. Деятельность профессиональных баскетбольных клубов.</a:t>
            </a:r>
            <a:b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</a:br>
            <a: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4. Выдающиеся спортсмены-баскетболисты.</a:t>
            </a:r>
            <a:b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</a:br>
            <a: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5. Современные представления об игре: характеристика и правила игры.</a:t>
            </a:r>
            <a:b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</a:br>
            <a: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6. Классификация техники игры.</a:t>
            </a:r>
            <a:b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</a:br>
            <a: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7. Стратегия и тактика игры.</a:t>
            </a:r>
            <a:b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</a:br>
            <a: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8. Физическая подготовка баскетболиста.</a:t>
            </a:r>
            <a:b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</a:br>
            <a: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9. Техническая подготовка баскетболиста.</a:t>
            </a:r>
            <a:b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</a:br>
            <a: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10. Тактическая подготовка баскетболиста.</a:t>
            </a:r>
            <a:b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</a:br>
            <a: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11. Специфика психической подготовки игроков-баскетболистов.</a:t>
            </a:r>
            <a:b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</a:br>
            <a: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12. Овладение индивидуальными и групповыми действиями в баскетболе.</a:t>
            </a:r>
            <a:b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</a:br>
            <a: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13. Врачебно-педагогический  контроль в баскетболе.</a:t>
            </a:r>
            <a:b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</a:br>
            <a: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14. Травматизм и его профилактика во время занятий баскетболом.</a:t>
            </a:r>
            <a:b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</a:br>
            <a: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  <a:t>15. Информационное обеспечение  соревновательного процесса в баскетболе.</a:t>
            </a:r>
            <a:br>
              <a:rPr lang="ru-RU" sz="180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</a:rPr>
            </a:br>
            <a:br>
              <a:rPr lang="ru-RU" dirty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540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правила.</a:t>
            </a:r>
          </a:p>
        </p:txBody>
      </p:sp>
      <p:pic>
        <p:nvPicPr>
          <p:cNvPr id="8194" name="Picture 2" descr="C:\Documents and Settings\админ\Рабочий стол\БАСКЕТБОЛ\10565667-standar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79433" y="2214554"/>
            <a:ext cx="4474538" cy="335758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200024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баскетбол играют две команды, обычно по двенадцать человек, от каждой из которых на площадке одновременно присутствует пять игроков.</a:t>
            </a:r>
          </a:p>
          <a:p>
            <a:r>
              <a:rPr lang="ru-RU" dirty="0"/>
              <a:t>Цель каждой команды в баскетболе — забросить мяч в корзину соперника, и помешать другой команде, овладеть мячом и забросить его в корзину своей команды.</a:t>
            </a:r>
          </a:p>
          <a:p>
            <a:r>
              <a:rPr lang="ru-RU" dirty="0"/>
              <a:t>Мячом играют только руками. Бежать с мячом, не ударяя им в пол, преднамеренно бить по нему ногой, блокировать любой частью ноги или бить по нему кулаком является нарушением.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правила.</a:t>
            </a:r>
          </a:p>
        </p:txBody>
      </p:sp>
      <p:pic>
        <p:nvPicPr>
          <p:cNvPr id="9218" name="Picture 2" descr="C:\Documents and Settings\админ\Рабочий стол\БАСКЕТБОЛ\1200px-Joakim_Noah_and_JaVale_McGe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12989" y="1600200"/>
            <a:ext cx="3997498" cy="504351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857364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За одно попадание мяча в кольцо может быть засчитано разное количество очков:</a:t>
            </a:r>
          </a:p>
          <a:p>
            <a:r>
              <a:rPr lang="ru-RU" dirty="0"/>
              <a:t>1 очко — бросок со штрафной линии</a:t>
            </a:r>
          </a:p>
          <a:p>
            <a:r>
              <a:rPr lang="ru-RU" dirty="0"/>
              <a:t>2 очка — бросок со средней или близкой дистанции (ближе трёх очковой линии)</a:t>
            </a:r>
          </a:p>
          <a:p>
            <a:r>
              <a:rPr lang="ru-RU" dirty="0"/>
              <a:t>3 очка — бросок из-за трёх очковой линии на расстоянии 6м 75см (7м 24см в Национальной баскетбольной ассоциации)</a:t>
            </a:r>
          </a:p>
          <a:p>
            <a:r>
              <a:rPr lang="ru-RU" dirty="0"/>
              <a:t>Игра официально начинается спорным броском в центральном круге, когда мяч правильно отбит одним из спорящих. Матч состоит из четырёх периодов по десять минут с перерывами по две минуты.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Нарушения правил.</a:t>
            </a:r>
          </a:p>
        </p:txBody>
      </p:sp>
      <p:pic>
        <p:nvPicPr>
          <p:cNvPr id="10242" name="Picture 2" descr="C:\Documents and Settings\админ\Рабочий стол\БАСКЕТБОЛ\6eab1c12362f7d925cd7312b423c-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2357430"/>
            <a:ext cx="4753322" cy="307183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4286248" cy="525780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dirty="0"/>
              <a:t>Существуют следующие виды нарушений:</a:t>
            </a:r>
          </a:p>
          <a:p>
            <a:pPr fontAlgn="base"/>
            <a:r>
              <a:rPr lang="ru-RU" dirty="0"/>
              <a:t>- аут - мяч покидает пределы игровой площадки;</a:t>
            </a:r>
          </a:p>
          <a:p>
            <a:pPr fontAlgn="base"/>
            <a:r>
              <a:rPr lang="ru-RU" dirty="0"/>
              <a:t>- пробежка - игрок, который контролирует мяч, совершает сверх ограничений перемещение ног, установленного правилами;</a:t>
            </a:r>
          </a:p>
          <a:p>
            <a:pPr fontAlgn="base"/>
            <a:r>
              <a:rPr lang="ru-RU" dirty="0"/>
              <a:t>- нарушение ведения мяча, которое включает в себя двойное ведение и пронос мяча;</a:t>
            </a:r>
          </a:p>
          <a:p>
            <a:pPr fontAlgn="base"/>
            <a:r>
              <a:rPr lang="ru-RU" dirty="0"/>
              <a:t>- три секунды - игрок нападения находится в зоне штрафного броска больше трех секунд в то время, когда его команда владеет мячом в зоне нападения;</a:t>
            </a:r>
          </a:p>
          <a:p>
            <a:pPr fontAlgn="base"/>
            <a:r>
              <a:rPr lang="ru-RU" dirty="0"/>
              <a:t>- восемь секунд - команда, которая владеет мячом из зоны защиты не вывела его в зону нападения за восемь секунд;</a:t>
            </a:r>
          </a:p>
          <a:p>
            <a:pPr fontAlgn="base"/>
            <a:r>
              <a:rPr lang="ru-RU" dirty="0"/>
              <a:t>- 24 секунды - команда, которая владеет мячом больше 24 секунд, и за это время не произвела броска по кольцу соперника;</a:t>
            </a:r>
          </a:p>
          <a:p>
            <a:pPr fontAlgn="base"/>
            <a:r>
              <a:rPr lang="ru-RU" dirty="0"/>
              <a:t>- плотно опекаемый игрок - </a:t>
            </a:r>
            <a:r>
              <a:rPr lang="ru-RU" dirty="0" err="1"/>
              <a:t>игрок</a:t>
            </a:r>
            <a:r>
              <a:rPr lang="ru-RU" dirty="0"/>
              <a:t> удерживает мяч более пяти секунд, в то время как соперник плотно его опекает;</a:t>
            </a:r>
          </a:p>
          <a:p>
            <a:pPr fontAlgn="base"/>
            <a:r>
              <a:rPr lang="ru-RU" dirty="0"/>
              <a:t>- нарушения возвращения мяча в зону защиты - команда, которая владела мячом в зоне нападения, переводит мяч в зону своей защиты.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Фолы в баскетболе.</a:t>
            </a:r>
          </a:p>
        </p:txBody>
      </p:sp>
      <p:pic>
        <p:nvPicPr>
          <p:cNvPr id="11266" name="Picture 2" descr="C:\Documents and Settings\админ\Рабочий стол\БАСКЕТБОЛ\13322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27807" y="1714488"/>
            <a:ext cx="4167993" cy="416799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ctr" fontAlgn="base">
              <a:buNone/>
            </a:pPr>
            <a:r>
              <a:rPr lang="ru-RU" i="1" dirty="0"/>
              <a:t>        Фол – это несоблюдение правил игры, вызываемое персональным контактом игрока или неспортивным его поведением.</a:t>
            </a:r>
            <a:endParaRPr lang="ru-RU" dirty="0"/>
          </a:p>
          <a:p>
            <a:pPr algn="ctr" fontAlgn="base">
              <a:buNone/>
            </a:pPr>
            <a:r>
              <a:rPr lang="ru-RU" dirty="0"/>
              <a:t>         Виды фолов:</a:t>
            </a:r>
          </a:p>
          <a:p>
            <a:pPr algn="ctr" fontAlgn="base">
              <a:buNone/>
            </a:pPr>
            <a:r>
              <a:rPr lang="ru-RU" dirty="0"/>
              <a:t>         - </a:t>
            </a:r>
            <a:r>
              <a:rPr lang="ru-RU" i="1" dirty="0"/>
              <a:t>персональный;</a:t>
            </a:r>
            <a:endParaRPr lang="ru-RU" dirty="0"/>
          </a:p>
          <a:p>
            <a:pPr algn="ctr" fontAlgn="base">
              <a:buNone/>
            </a:pPr>
            <a:r>
              <a:rPr lang="ru-RU" i="1" dirty="0"/>
              <a:t>         - технический;</a:t>
            </a:r>
            <a:endParaRPr lang="ru-RU" dirty="0"/>
          </a:p>
          <a:p>
            <a:pPr algn="ctr" fontAlgn="base">
              <a:buNone/>
            </a:pPr>
            <a:r>
              <a:rPr lang="ru-RU" i="1" dirty="0"/>
              <a:t>         - неспортивный;</a:t>
            </a:r>
            <a:endParaRPr lang="ru-RU" dirty="0"/>
          </a:p>
          <a:p>
            <a:pPr algn="ctr" fontAlgn="base">
              <a:buNone/>
            </a:pPr>
            <a:r>
              <a:rPr lang="ru-RU" i="1" dirty="0"/>
              <a:t>         - дисквалифицирующий.</a:t>
            </a:r>
            <a:endParaRPr lang="ru-RU" dirty="0"/>
          </a:p>
          <a:p>
            <a:pPr algn="ctr" fontAlgn="base">
              <a:buNone/>
            </a:pPr>
            <a:r>
              <a:rPr lang="ru-RU" dirty="0"/>
              <a:t>        Если игрок за время игры получил пять фолов, то он должен покинуть игровую площадку и не может принимать участие в дальнейшей игре (но ему разрешается находиться на скамейке запасных до конца игры). Игрок, который получил дисквалифицирующий фол, в обязательном порядке должен покинуть место проведения игры (ему не разрешают находиться даже на скамейке запасных).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Техника игры.</a:t>
            </a:r>
          </a:p>
        </p:txBody>
      </p:sp>
      <p:pic>
        <p:nvPicPr>
          <p:cNvPr id="12290" name="Picture 2" descr="C:\Documents and Settings\админ\Рабочий стол\БАСКЕТБОЛ\CQ1dYgQUAAAf9s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6683" y="2357430"/>
            <a:ext cx="5039031" cy="335758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55435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     Наибольшее удовольствие от игры можно получить, если научиться  правильно выполнять основные приёмы техники игры – передачи, ведение, броски в корзину, защиту, подбор и </a:t>
            </a:r>
            <a:r>
              <a:rPr lang="ru-RU" dirty="0" err="1"/>
              <a:t>добивание</a:t>
            </a:r>
            <a:r>
              <a:rPr lang="ru-RU" dirty="0"/>
              <a:t> отскочившего от щита мяча.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Ведения мяча.</a:t>
            </a:r>
          </a:p>
        </p:txBody>
      </p:sp>
      <p:pic>
        <p:nvPicPr>
          <p:cNvPr id="13314" name="Picture 2" descr="C:\Documents and Settings\админ\Рабочий стол\БАСКЕТБОЛ\youth-instructional-foundational-1280jp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2285992"/>
            <a:ext cx="5807714" cy="335758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600200"/>
            <a:ext cx="2900354" cy="6043642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   Игрок может передвигаться с мячом на площадке лишь последовательно ударяя его об пол одной или другой рукой.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Передачи.</a:t>
            </a:r>
          </a:p>
        </p:txBody>
      </p:sp>
      <p:pic>
        <p:nvPicPr>
          <p:cNvPr id="14338" name="Picture 2" descr="C:\Documents and Settings\админ\Рабочий стол\БАСКЕТБОЛ\20121007_jel_se9_053.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80611" y="2571745"/>
            <a:ext cx="4953033" cy="278608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75761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    Передачи – самый простой и эффективный способ продвижения мяча к корзине противника. Их основные виды: передачи двумя руками от груди, двумя руками снизу, одной рукой от плеча, одной и двумя руками с отскоком от пола.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Броски по кольцу.</a:t>
            </a:r>
          </a:p>
        </p:txBody>
      </p:sp>
      <p:pic>
        <p:nvPicPr>
          <p:cNvPr id="15362" name="Picture 2" descr="C:\Documents and Settings\админ\Рабочий стол\БАСКЕТБОЛ\s1200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6579" y="2214554"/>
            <a:ext cx="4839556" cy="364333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   Классификация бросков корзину выглядит следующим образом:</a:t>
            </a:r>
          </a:p>
          <a:p>
            <a:pPr>
              <a:buNone/>
            </a:pPr>
            <a:r>
              <a:rPr lang="ru-RU" dirty="0"/>
              <a:t>       1) броски двумя руками;  броски одной рукой;</a:t>
            </a:r>
          </a:p>
          <a:p>
            <a:pPr>
              <a:buNone/>
            </a:pPr>
            <a:r>
              <a:rPr lang="ru-RU" dirty="0"/>
              <a:t>       2) броски сверху, от груди, снизу, сверху вниз, </a:t>
            </a:r>
            <a:r>
              <a:rPr lang="ru-RU" dirty="0" err="1"/>
              <a:t>добивание</a:t>
            </a:r>
            <a:r>
              <a:rPr lang="ru-RU" dirty="0"/>
              <a:t>;</a:t>
            </a:r>
          </a:p>
          <a:p>
            <a:pPr>
              <a:buNone/>
            </a:pPr>
            <a:r>
              <a:rPr lang="ru-RU" dirty="0"/>
              <a:t>       3) броски с вращением мяча, с отскоком от щита, без отскока от щита;</a:t>
            </a:r>
          </a:p>
          <a:p>
            <a:pPr>
              <a:buNone/>
            </a:pPr>
            <a:r>
              <a:rPr lang="ru-RU" dirty="0"/>
              <a:t>       4) по характеру передвижения игрока: с места, в движении, в прыжке:</a:t>
            </a:r>
          </a:p>
          <a:p>
            <a:pPr>
              <a:buNone/>
            </a:pPr>
            <a:r>
              <a:rPr lang="ru-RU" dirty="0"/>
              <a:t>       5) по расстоянию: дальние, средние, ближние</a:t>
            </a:r>
          </a:p>
          <a:p>
            <a:pPr>
              <a:buNone/>
            </a:pPr>
            <a:r>
              <a:rPr lang="ru-RU" dirty="0"/>
              <a:t>       6) по направлению к щиту: прямо перед щитом, под углом к щиту, параллельно к щиту.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Разновидности баскетбола.</a:t>
            </a:r>
          </a:p>
        </p:txBody>
      </p:sp>
      <p:pic>
        <p:nvPicPr>
          <p:cNvPr id="16386" name="Picture 2" descr="C:\Documents and Settings\админ\Рабочий стол\БАСКЕТБОЛ\DmC21daWwAE0mE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7875" y="2357430"/>
            <a:ext cx="5036378" cy="335758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97207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/>
              <a:t>     За годы развития возникли и существуют самостоятельно разновидности баскетбола. Вот некоторые из них: мини-баскетбол, </a:t>
            </a:r>
            <a:r>
              <a:rPr lang="ru-RU" dirty="0" err="1"/>
              <a:t>макси-баскетбол</a:t>
            </a:r>
            <a:r>
              <a:rPr lang="ru-RU" dirty="0"/>
              <a:t>, </a:t>
            </a:r>
            <a:r>
              <a:rPr lang="ru-RU" dirty="0" err="1"/>
              <a:t>корфбол</a:t>
            </a:r>
            <a:r>
              <a:rPr lang="ru-RU" dirty="0"/>
              <a:t>, </a:t>
            </a:r>
            <a:r>
              <a:rPr lang="ru-RU" dirty="0" err="1"/>
              <a:t>стритбол</a:t>
            </a:r>
            <a:r>
              <a:rPr lang="ru-RU" dirty="0"/>
              <a:t>, баскетбол на инвалидных колясках, баскетбол на воде.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Мини-баскетбол.</a:t>
            </a:r>
          </a:p>
        </p:txBody>
      </p:sp>
      <p:pic>
        <p:nvPicPr>
          <p:cNvPr id="17410" name="Picture 2" descr="C:\Documents and Settings\админ\Рабочий стол\БАСКЕТБОЛ\31syjwm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70271" y="2357431"/>
            <a:ext cx="5024210" cy="342902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504351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      Правила мини-баскетбола были разработаны</a:t>
            </a:r>
            <a:r>
              <a:rPr lang="ru-RU" b="1" dirty="0"/>
              <a:t> </a:t>
            </a:r>
            <a:r>
              <a:rPr lang="ru-RU" dirty="0"/>
              <a:t>в начале 1950-х годов американцем </a:t>
            </a:r>
            <a:r>
              <a:rPr lang="ru-RU" dirty="0" err="1"/>
              <a:t>Джеем</a:t>
            </a:r>
            <a:r>
              <a:rPr lang="ru-RU" dirty="0"/>
              <a:t> </a:t>
            </a:r>
            <a:r>
              <a:rPr lang="ru-RU" dirty="0" err="1"/>
              <a:t>Арчером</a:t>
            </a:r>
            <a:r>
              <a:rPr lang="ru-RU" dirty="0"/>
              <a:t>. Игра предназначена для детей 6–12 лет и подразделяется на два уровня: собственно мини-баскетбол (возрастная группа 9–12 лет) и микро-баскетбол (для детей младше 9 лет). Игровая площадка и инвентарь адаптированы под детский возраст.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Баскетбол.</a:t>
            </a:r>
          </a:p>
        </p:txBody>
      </p:sp>
      <p:pic>
        <p:nvPicPr>
          <p:cNvPr id="23554" name="Picture 2" descr="C:\Documents and Settings\админ\Рабочий стол\БАСКЕТБОЛ\thumb_l_277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475657" y="1643050"/>
            <a:ext cx="6624736" cy="4522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Баскетбол на инвалидных колясках.</a:t>
            </a:r>
          </a:p>
        </p:txBody>
      </p:sp>
      <p:pic>
        <p:nvPicPr>
          <p:cNvPr id="18434" name="Picture 2" descr="C:\Documents and Settings\админ\Рабочий стол\БАСКЕТБОЛ\na-zakhod-basketbo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954" y="2357430"/>
            <a:ext cx="5196748" cy="335758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757610" cy="5043510"/>
          </a:xfrm>
        </p:spPr>
        <p:txBody>
          <a:bodyPr>
            <a:normAutofit fontScale="92500" lnSpcReduction="20000"/>
          </a:bodyPr>
          <a:lstStyle/>
          <a:p>
            <a:pPr algn="ctr" fontAlgn="base">
              <a:buNone/>
            </a:pPr>
            <a:r>
              <a:rPr lang="ru-RU" dirty="0"/>
              <a:t>     Появился в 1946 в США. Бывшие баскетболисты, во время Второй мировой войны получившие серьезные ранения и увечья на полях сражений, не захотели расставаться с любимой игрой и придумали «свой» баскетбол.</a:t>
            </a:r>
          </a:p>
          <a:p>
            <a:pPr algn="ctr">
              <a:buNone/>
            </a:pPr>
            <a:r>
              <a:rPr lang="ru-RU" dirty="0"/>
              <a:t>     Сейчас в него играют более чем в 80 странах.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Стритбол</a:t>
            </a:r>
            <a:r>
              <a:rPr lang="ru-RU" dirty="0"/>
              <a:t>.</a:t>
            </a:r>
          </a:p>
        </p:txBody>
      </p:sp>
      <p:pic>
        <p:nvPicPr>
          <p:cNvPr id="19458" name="Picture 2" descr="C:\Documents and Settings\админ\Рабочий стол\БАСКЕТБОЛ\Zhelezka2013_img5175_cro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37540" y="2500306"/>
            <a:ext cx="4781462" cy="278608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/>
              <a:t>       </a:t>
            </a:r>
            <a:r>
              <a:rPr lang="ru-RU" dirty="0" err="1"/>
              <a:t>Стритбол</a:t>
            </a:r>
            <a:r>
              <a:rPr lang="ru-RU" dirty="0"/>
              <a:t> (от англ. «</a:t>
            </a:r>
            <a:r>
              <a:rPr lang="ru-RU" dirty="0" err="1"/>
              <a:t>street</a:t>
            </a:r>
            <a:r>
              <a:rPr lang="ru-RU" dirty="0"/>
              <a:t>» – улица). Более динамичный и агрессивный вид спорта, чем классический баскетбол. В игре участвуют две команды по три игрока в каждой (иногда с одним запасным) на специальной площадке для </a:t>
            </a:r>
            <a:r>
              <a:rPr lang="ru-RU" dirty="0" err="1"/>
              <a:t>стритбола</a:t>
            </a:r>
            <a:r>
              <a:rPr lang="ru-RU" dirty="0"/>
              <a:t> или на обычной баскетбольной, </a:t>
            </a:r>
            <a:r>
              <a:rPr lang="ru-RU" dirty="0" err="1"/>
              <a:t>задействуя</a:t>
            </a:r>
            <a:r>
              <a:rPr lang="ru-RU" dirty="0"/>
              <a:t> только одну ее половину – и, соответственно, только одно кольцо. В случае промаха команда, атаковавшая до этого кольцо, защищает его от атаки соперника и т.д. Какая команда начнет игру, определяют по жребию. Игра идет до того момента, пока одна из команд не наберет 16 очков (но разрыв в счете должен составлять не менее 2 очков).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Корфбол</a:t>
            </a:r>
            <a:r>
              <a:rPr lang="ru-RU" dirty="0"/>
              <a:t>.</a:t>
            </a:r>
          </a:p>
        </p:txBody>
      </p:sp>
      <p:pic>
        <p:nvPicPr>
          <p:cNvPr id="20482" name="Picture 2" descr="C:\Documents and Settings\админ\Рабочий стол\БАСКЕТБОЛ\Korfball-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7875" y="2357430"/>
            <a:ext cx="4822064" cy="321470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600200"/>
            <a:ext cx="3614734" cy="52578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/>
              <a:t>        </a:t>
            </a:r>
            <a:r>
              <a:rPr lang="ru-RU" dirty="0" err="1"/>
              <a:t>Корфбол</a:t>
            </a:r>
            <a:r>
              <a:rPr lang="ru-RU" dirty="0"/>
              <a:t> (от голл. </a:t>
            </a:r>
            <a:r>
              <a:rPr lang="ru-RU" dirty="0" err="1"/>
              <a:t>korf</a:t>
            </a:r>
            <a:r>
              <a:rPr lang="ru-RU" dirty="0"/>
              <a:t> – корзина). Эту игру придумал в 1902 школьный преподаватель из Амстердама </a:t>
            </a:r>
            <a:r>
              <a:rPr lang="ru-RU" dirty="0" err="1"/>
              <a:t>Нико</a:t>
            </a:r>
            <a:r>
              <a:rPr lang="ru-RU" dirty="0"/>
              <a:t> </a:t>
            </a:r>
            <a:r>
              <a:rPr lang="ru-RU" dirty="0" err="1"/>
              <a:t>Брекхюйсен</a:t>
            </a:r>
            <a:r>
              <a:rPr lang="ru-RU" dirty="0"/>
              <a:t>. Две команды по 8 человек в каждой (4 мужчины и 4 женщины) играют на площадке 40ґ20 м, разделенной пополам средней линией, два тайма по 30 минут. Четыре игрока (2 мужчин и 2 женщины) находятся на своей половине площадки и защищают свою корзину, четыре – на половине команды-соперницы, их задача – поразить «чужое» кольцо. После двух результативных бросков защитники переходят в зону нападения и наоборот.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Баскетбол на воде.</a:t>
            </a:r>
          </a:p>
        </p:txBody>
      </p:sp>
      <p:pic>
        <p:nvPicPr>
          <p:cNvPr id="21506" name="Picture 2" descr="C:\Documents and Settings\админ\Рабочий стол\БАСКЕТБОЛ\72705LsAllProWaterBasketballGame1_800px_800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27807" y="1714488"/>
            <a:ext cx="4601383" cy="460138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757610" cy="51149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/>
              <a:t>     </a:t>
            </a:r>
            <a:r>
              <a:rPr lang="ru-RU" dirty="0"/>
              <a:t>Баскетбол на воде (</a:t>
            </a:r>
            <a:r>
              <a:rPr lang="ru-RU" u="sng" dirty="0"/>
              <a:t>англ.</a:t>
            </a:r>
            <a:r>
              <a:rPr lang="ru-RU" dirty="0"/>
              <a:t> </a:t>
            </a:r>
            <a:r>
              <a:rPr lang="ru-RU" i="1" dirty="0" err="1"/>
              <a:t>Water</a:t>
            </a:r>
            <a:r>
              <a:rPr lang="ru-RU" i="1" dirty="0"/>
              <a:t> </a:t>
            </a:r>
            <a:r>
              <a:rPr lang="ru-RU" i="1" dirty="0" err="1"/>
              <a:t>basketball</a:t>
            </a:r>
            <a:r>
              <a:rPr lang="ru-RU" dirty="0"/>
              <a:t>) — командная спортивная игра в воде, в процессе которой спортсмены двух команд стремятся забросить мяч в корзину соперника и не пропустить в свой. Игра является </a:t>
            </a:r>
            <a:r>
              <a:rPr lang="ru-RU" dirty="0" err="1"/>
              <a:t>миксом</a:t>
            </a:r>
            <a:r>
              <a:rPr lang="ru-RU" dirty="0"/>
              <a:t> </a:t>
            </a:r>
            <a:r>
              <a:rPr lang="ru-RU" u="sng" dirty="0"/>
              <a:t>баскетбола </a:t>
            </a:r>
            <a:r>
              <a:rPr lang="ru-RU" dirty="0"/>
              <a:t>и </a:t>
            </a:r>
            <a:r>
              <a:rPr lang="ru-RU" u="sng" dirty="0"/>
              <a:t>водного поло</a:t>
            </a:r>
            <a:r>
              <a:rPr lang="ru-RU" dirty="0"/>
              <a:t>. В составе команды — пять человек.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Макси-баскетбол</a:t>
            </a:r>
            <a:r>
              <a:rPr lang="ru-RU" dirty="0"/>
              <a:t>.</a:t>
            </a:r>
          </a:p>
        </p:txBody>
      </p:sp>
      <p:pic>
        <p:nvPicPr>
          <p:cNvPr id="22530" name="Picture 2" descr="C:\Documents and Settings\админ\Рабочий стол\БАСКЕТБОЛ\us63al793_20130721105907_img_88001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7875" y="2357430"/>
            <a:ext cx="5036378" cy="335758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757610" cy="504351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/>
              <a:t>  </a:t>
            </a:r>
            <a:r>
              <a:rPr lang="ru-RU" dirty="0" err="1"/>
              <a:t>Максибаскетбол</a:t>
            </a:r>
            <a:r>
              <a:rPr lang="ru-RU" dirty="0"/>
              <a:t> (англ.  </a:t>
            </a:r>
            <a:r>
              <a:rPr lang="ru-RU" i="1" dirty="0" err="1"/>
              <a:t>Maxibasketball</a:t>
            </a:r>
            <a:r>
              <a:rPr lang="ru-RU" dirty="0"/>
              <a:t>) — баскетбольное соревнование, в котором играют люди в возрасте от 30 лет.</a:t>
            </a:r>
          </a:p>
          <a:p>
            <a:pPr algn="ctr">
              <a:buNone/>
            </a:pPr>
            <a:r>
              <a:rPr lang="ru-RU" dirty="0"/>
              <a:t>     Соревнования проводятся в следующих возрастных категориях:</a:t>
            </a:r>
          </a:p>
          <a:p>
            <a:pPr lvl="0" algn="ctr">
              <a:buNone/>
            </a:pPr>
            <a:r>
              <a:rPr lang="ru-RU" dirty="0"/>
              <a:t>     для мужчин и женщин — 30+, 35+, 40+, 45+, 50+, 55+, 60+</a:t>
            </a:r>
          </a:p>
          <a:p>
            <a:pPr lvl="0" algn="ctr">
              <a:buNone/>
            </a:pPr>
            <a:r>
              <a:rPr lang="ru-RU" dirty="0"/>
              <a:t>     для мужчин — 65+, 70+, 75+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Баскетбол.</a:t>
            </a:r>
          </a:p>
        </p:txBody>
      </p:sp>
      <p:pic>
        <p:nvPicPr>
          <p:cNvPr id="1026" name="Picture 2" descr="C:\Documents and Settings\админ\Рабочий стол\БАСКЕТБОЛ\f5666f98ae751de123db9f3d607a27a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1" y="2571744"/>
            <a:ext cx="4699031" cy="264320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    Баскетбол (от англ. </a:t>
            </a:r>
            <a:r>
              <a:rPr lang="ru-RU" dirty="0" err="1"/>
              <a:t>basket</a:t>
            </a:r>
            <a:r>
              <a:rPr lang="ru-RU" dirty="0"/>
              <a:t> — корзина, </a:t>
            </a:r>
            <a:r>
              <a:rPr lang="ru-RU" dirty="0" err="1"/>
              <a:t>ball</a:t>
            </a:r>
            <a:r>
              <a:rPr lang="ru-RU" dirty="0"/>
              <a:t> — мяч) – олимпийский вид спорта, спортивная командная игра с мячом, цель в которой — забросить мяч в корзину соперника большее число раз, чем это сделает команда соперника в установленное время.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Возникновение баскетбола.</a:t>
            </a:r>
          </a:p>
        </p:txBody>
      </p:sp>
      <p:pic>
        <p:nvPicPr>
          <p:cNvPr id="2050" name="Picture 2" descr="C:\Documents and Settings\админ\Рабочий стол\БАСКЕТБОЛ\BE023400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55982" y="1600200"/>
            <a:ext cx="3673142" cy="483125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51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      В 1891 году в Соединенных Штатах Америки молодой преподаватель, уроженец Канады, доктор Джеймс </a:t>
            </a:r>
            <a:r>
              <a:rPr lang="ru-RU" dirty="0" err="1"/>
              <a:t>Нейсмит</a:t>
            </a:r>
            <a:r>
              <a:rPr lang="ru-RU" dirty="0"/>
              <a:t>, пытаясь “оживить” уроки по гимнастики, прикрепил две корзины из-под фруктов к перилам балкона и предложил забрасывать туда футбольные мячи. Побеждала команда, забросившая большее количество мячей. Через год </a:t>
            </a:r>
            <a:r>
              <a:rPr lang="ru-RU" dirty="0" err="1"/>
              <a:t>Нейсмит</a:t>
            </a:r>
            <a:r>
              <a:rPr lang="ru-RU" dirty="0"/>
              <a:t> разработал первые правила игры в баскетбол.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баскетбола.</a:t>
            </a:r>
          </a:p>
        </p:txBody>
      </p:sp>
      <p:pic>
        <p:nvPicPr>
          <p:cNvPr id="3074" name="Picture 2" descr="C:\Documents and Settings\админ\Рабочий стол\БАСКЕТБОЛ\basketballattutt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32312" y="2357430"/>
            <a:ext cx="4791240" cy="321471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3829048" cy="51149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/>
              <a:t>     Самый первый международный матч состоялся в 1904 году. В 1932 году были приняты первые международные правила игры в баскетбол,  а в 1936 году баскетбол попал в программу летних Олимпийских игр. Первый женский турнир по баскетболу на Олимпийских играх состоялся в 1976г.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Современный баскетбол.</a:t>
            </a:r>
          </a:p>
        </p:txBody>
      </p:sp>
      <p:pic>
        <p:nvPicPr>
          <p:cNvPr id="4098" name="Picture 2" descr="C:\Documents and Settings\админ\Рабочий стол\БАСКЕТБОЛ\s1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7612" y="2643183"/>
            <a:ext cx="4699032" cy="264320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757610" cy="5257800"/>
          </a:xfrm>
        </p:spPr>
        <p:txBody>
          <a:bodyPr>
            <a:normAutofit fontScale="70000" lnSpcReduction="20000"/>
          </a:bodyPr>
          <a:lstStyle/>
          <a:p>
            <a:pPr algn="ctr" fontAlgn="base">
              <a:buNone/>
            </a:pPr>
            <a:r>
              <a:rPr lang="ru-RU" dirty="0"/>
              <a:t>      В настоящее время баскетбол – один из самых популярных видов спорта. Число официально зарегистрированных игроков во всем мире превышает 200 миллионов человек. В Международную федерацию баскетбола (ФИБА) входят213 стран.</a:t>
            </a:r>
          </a:p>
          <a:p>
            <a:pPr algn="ctr" fontAlgn="base">
              <a:buNone/>
            </a:pPr>
            <a:r>
              <a:rPr lang="ru-RU" dirty="0"/>
              <a:t>       Регулярные занятия баскетболом совершенствуют координацию движений, тренируют органы дыхания и кровообращения, развивают мускулатуру, укрепляют нервную систему. Во многих странах мира занятия по баскетболу включены в программу </a:t>
            </a:r>
            <a:r>
              <a:rPr lang="ru-RU" dirty="0" err="1"/>
              <a:t>физподготовки</a:t>
            </a:r>
            <a:r>
              <a:rPr lang="ru-RU" dirty="0"/>
              <a:t> учащихся средних школ и высших учебных заведений.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Площадка.</a:t>
            </a:r>
          </a:p>
        </p:txBody>
      </p:sp>
      <p:pic>
        <p:nvPicPr>
          <p:cNvPr id="5122" name="Picture 2" descr="C:\Documents and Settings\админ\Рабочий стол\БАСКЕТБОЛ\TEMP-parket-2-1-1024x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8975" y="2357430"/>
            <a:ext cx="4926816" cy="328614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4143404" cy="51149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      Игровое поле для баскетбола имеет прямоугольную форму и твердое покрытие. Покрытие площадки не должно иметь никаких изгибов, трещин или любых других деформаций. Размер площадки для баскетбола должен составлять 28 метров в длину и 15 метров в ширину (стандарт). Высота потолка должна быть не меньше 7 метров, а на профессиональных площадках потолки поднимают на высоту 12 метров и выше.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Щит, кольцо, корзина.</a:t>
            </a:r>
          </a:p>
        </p:txBody>
      </p:sp>
      <p:pic>
        <p:nvPicPr>
          <p:cNvPr id="6146" name="Picture 2" descr="C:\Documents and Settings\админ\Рабочий стол\БАСКЕТБОЛ\525025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69938" y="1600200"/>
            <a:ext cx="4073500" cy="483501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785926"/>
            <a:ext cx="4281518" cy="52578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Корзина</a:t>
            </a:r>
            <a:r>
              <a:rPr lang="ru-RU" dirty="0"/>
              <a:t> состоит из сплетенной из белого шнура сетки, не имеющей дна, которая прикрепляется к кольцу с внутренним диаметром</a:t>
            </a:r>
          </a:p>
          <a:p>
            <a:r>
              <a:rPr lang="ru-RU" dirty="0"/>
              <a:t>45 сантиметров, изготовленному из металлического прута сечением 20 миллиметров.</a:t>
            </a:r>
          </a:p>
          <a:p>
            <a:r>
              <a:rPr lang="ru-RU" b="1" dirty="0"/>
              <a:t>Сетка корзины</a:t>
            </a:r>
            <a:r>
              <a:rPr lang="ru-RU" dirty="0"/>
              <a:t> изготовляется таким образом, чтобы мяч свободно проходил через нее.</a:t>
            </a:r>
          </a:p>
          <a:p>
            <a:r>
              <a:rPr lang="ru-RU" dirty="0"/>
              <a:t>Кольцо подвешено на высоте 3, 05 метра от пола и плотно прикреплено к щиту в 30 сантиметрах от его нижнего края.</a:t>
            </a:r>
          </a:p>
          <a:p>
            <a:r>
              <a:rPr lang="ru-RU" b="1" dirty="0"/>
              <a:t>Щиты</a:t>
            </a:r>
            <a:r>
              <a:rPr lang="ru-RU" dirty="0"/>
              <a:t> обычно делаются из оргстекла или дерева и имеют размеры 1, 8 метра по горизонтали и 1, 2 метра по вертикали. Они устанавливаются вертикально на концах игровой площадки, параллельно лицевым линиям.</a:t>
            </a:r>
          </a:p>
          <a:p>
            <a:r>
              <a:rPr lang="ru-RU" dirty="0"/>
              <a:t>Нижний край щита поднят над полом на 2, 75 метра. Щиты вынесены на 1, 2 метра в глубь площадки от середины лицевых линий. Поддерживающие конструкции находятся за пределами игрового поля.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Мяч.</a:t>
            </a:r>
          </a:p>
        </p:txBody>
      </p:sp>
      <p:pic>
        <p:nvPicPr>
          <p:cNvPr id="7170" name="Picture 2" descr="C:\Documents and Settings\админ\Рабочий стол\БАСКЕТБОЛ\738400598_w640_h640_snimok_ekrana___v_22.16.5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15080"/>
            <a:ext cx="4038600" cy="409620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857364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/>
              <a:t>      Мяч</a:t>
            </a:r>
            <a:r>
              <a:rPr lang="ru-RU" dirty="0"/>
              <a:t> в баскетболе </a:t>
            </a:r>
            <a:r>
              <a:rPr lang="ru-RU" dirty="0" err="1"/>
              <a:t>круглыц</a:t>
            </a:r>
            <a:r>
              <a:rPr lang="ru-RU" dirty="0"/>
              <a:t>, изготавливается из кожи, резины, нейлона или другого синтетического материала, покрывающего поверхность резиновой камеры.</a:t>
            </a:r>
          </a:p>
          <a:p>
            <a:pPr algn="ctr">
              <a:buNone/>
            </a:pPr>
            <a:r>
              <a:rPr lang="ru-RU" dirty="0"/>
              <a:t>      Окружность мяча 75 - 78 сантиметров, а вес 600 - 650 граммов, Он накачивается воздухом так, чтобы при ударе о жесткую поверхность с высоты 1, 8 метра мог отскочить вверх на 1, 2 - 1, 4 метра. Мяч в идеале должен быть ярко - оранжевого цвета с черными полосками.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</TotalTime>
  <Words>1841</Words>
  <Application>Microsoft Office PowerPoint</Application>
  <PresentationFormat>Экран (4:3)</PresentationFormat>
  <Paragraphs>83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           Электромонтеры 2 курс дисциплина «Физическая культура»  Задание:  1. Конспект на тему «Баскетбол». 2. Реферат на тему из списка указанного ниже (не менее 15 страниц).  Темы рефератов:  1. Возникновение и развитие баскетбола. 2. Современное положение баскетбола в РФ. 3. Деятельность профессиональных баскетбольных клубов. 4. Выдающиеся спортсмены-баскетболисты. 5. Современные представления об игре: характеристика и правила игры. 6. Классификация техники игры. 7. Стратегия и тактика игры. 8. Физическая подготовка баскетболиста. 9. Техническая подготовка баскетболиста. 10. Тактическая подготовка баскетболиста. 11. Специфика психической подготовки игроков-баскетболистов. 12. Овладение индивидуальными и групповыми действиями в баскетболе. 13. Врачебно-педагогический  контроль в баскетболе. 14. Травматизм и его профилактика во время занятий баскетболом. 15. Информационное обеспечение  соревновательного процесса в баскетболе.  </vt:lpstr>
      <vt:lpstr>Баскетбол.</vt:lpstr>
      <vt:lpstr>Баскетбол.</vt:lpstr>
      <vt:lpstr>Возникновение баскетбола.</vt:lpstr>
      <vt:lpstr>Развитие баскетбола.</vt:lpstr>
      <vt:lpstr>Современный баскетбол.</vt:lpstr>
      <vt:lpstr>Площадка.</vt:lpstr>
      <vt:lpstr>Щит, кольцо, корзина.</vt:lpstr>
      <vt:lpstr>Мяч.</vt:lpstr>
      <vt:lpstr>Основные правила.</vt:lpstr>
      <vt:lpstr>Основные правила.</vt:lpstr>
      <vt:lpstr>Нарушения правил.</vt:lpstr>
      <vt:lpstr>Фолы в баскетболе.</vt:lpstr>
      <vt:lpstr>Техника игры.</vt:lpstr>
      <vt:lpstr>Ведения мяча.</vt:lpstr>
      <vt:lpstr>Передачи.</vt:lpstr>
      <vt:lpstr>Броски по кольцу.</vt:lpstr>
      <vt:lpstr>Разновидности баскетбола.</vt:lpstr>
      <vt:lpstr>Мини-баскетбол.</vt:lpstr>
      <vt:lpstr>Баскетбол на инвалидных колясках.</vt:lpstr>
      <vt:lpstr>Стритбол.</vt:lpstr>
      <vt:lpstr>Корфбол.</vt:lpstr>
      <vt:lpstr>Баскетбол на воде.</vt:lpstr>
      <vt:lpstr>Макси-баскетбол.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Баскетбол.</dc:title>
  <cp:lastModifiedBy>Пользователь</cp:lastModifiedBy>
  <cp:revision>4</cp:revision>
  <dcterms:modified xsi:type="dcterms:W3CDTF">2023-01-10T02:07:49Z</dcterms:modified>
</cp:coreProperties>
</file>